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24"/>
  </p:notesMasterIdLst>
  <p:sldIdLst>
    <p:sldId id="256" r:id="rId2"/>
    <p:sldId id="449" r:id="rId3"/>
    <p:sldId id="450" r:id="rId4"/>
    <p:sldId id="451" r:id="rId5"/>
    <p:sldId id="452" r:id="rId6"/>
    <p:sldId id="453" r:id="rId7"/>
    <p:sldId id="454" r:id="rId8"/>
    <p:sldId id="455" r:id="rId9"/>
    <p:sldId id="456" r:id="rId10"/>
    <p:sldId id="457" r:id="rId11"/>
    <p:sldId id="458" r:id="rId12"/>
    <p:sldId id="459" r:id="rId13"/>
    <p:sldId id="460" r:id="rId14"/>
    <p:sldId id="461" r:id="rId15"/>
    <p:sldId id="462" r:id="rId16"/>
    <p:sldId id="463" r:id="rId17"/>
    <p:sldId id="464" r:id="rId18"/>
    <p:sldId id="465" r:id="rId19"/>
    <p:sldId id="466" r:id="rId20"/>
    <p:sldId id="467" r:id="rId21"/>
    <p:sldId id="468" r:id="rId22"/>
    <p:sldId id="373" r:id="rId2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Arial" charset="0"/>
      </a:defRPr>
    </a:lvl1pPr>
    <a:lvl2pPr marL="457200" algn="l" rtl="0" fontAlgn="base">
      <a:spcBef>
        <a:spcPct val="0"/>
      </a:spcBef>
      <a:spcAft>
        <a:spcPct val="0"/>
      </a:spcAft>
      <a:defRPr kern="1200">
        <a:solidFill>
          <a:schemeClr val="tx1"/>
        </a:solidFill>
        <a:latin typeface="Arial" charset="0"/>
        <a:ea typeface="+mn-ea"/>
        <a:cs typeface="Arial" charset="0"/>
      </a:defRPr>
    </a:lvl2pPr>
    <a:lvl3pPr marL="914400" algn="l" rtl="0" fontAlgn="base">
      <a:spcBef>
        <a:spcPct val="0"/>
      </a:spcBef>
      <a:spcAft>
        <a:spcPct val="0"/>
      </a:spcAft>
      <a:defRPr kern="1200">
        <a:solidFill>
          <a:schemeClr val="tx1"/>
        </a:solidFill>
        <a:latin typeface="Arial" charset="0"/>
        <a:ea typeface="+mn-ea"/>
        <a:cs typeface="Arial" charset="0"/>
      </a:defRPr>
    </a:lvl3pPr>
    <a:lvl4pPr marL="1371600" algn="l" rtl="0" fontAlgn="base">
      <a:spcBef>
        <a:spcPct val="0"/>
      </a:spcBef>
      <a:spcAft>
        <a:spcPct val="0"/>
      </a:spcAft>
      <a:defRPr kern="1200">
        <a:solidFill>
          <a:schemeClr val="tx1"/>
        </a:solidFill>
        <a:latin typeface="Arial" charset="0"/>
        <a:ea typeface="+mn-ea"/>
        <a:cs typeface="Arial" charset="0"/>
      </a:defRPr>
    </a:lvl4pPr>
    <a:lvl5pPr marL="1828800" algn="l" rtl="0" fontAlgn="base">
      <a:spcBef>
        <a:spcPct val="0"/>
      </a:spcBef>
      <a:spcAft>
        <a:spcPct val="0"/>
      </a:spcAft>
      <a:defRPr kern="1200">
        <a:solidFill>
          <a:schemeClr val="tx1"/>
        </a:solidFill>
        <a:latin typeface="Arial" charset="0"/>
        <a:ea typeface="+mn-ea"/>
        <a:cs typeface="Arial" charset="0"/>
      </a:defRPr>
    </a:lvl5pPr>
    <a:lvl6pPr marL="2286000" algn="l" defTabSz="914400" rtl="0" eaLnBrk="1" latinLnBrk="0" hangingPunct="1">
      <a:defRPr kern="1200">
        <a:solidFill>
          <a:schemeClr val="tx1"/>
        </a:solidFill>
        <a:latin typeface="Arial" charset="0"/>
        <a:ea typeface="+mn-ea"/>
        <a:cs typeface="Arial" charset="0"/>
      </a:defRPr>
    </a:lvl6pPr>
    <a:lvl7pPr marL="2743200" algn="l" defTabSz="914400" rtl="0" eaLnBrk="1" latinLnBrk="0" hangingPunct="1">
      <a:defRPr kern="1200">
        <a:solidFill>
          <a:schemeClr val="tx1"/>
        </a:solidFill>
        <a:latin typeface="Arial" charset="0"/>
        <a:ea typeface="+mn-ea"/>
        <a:cs typeface="Arial" charset="0"/>
      </a:defRPr>
    </a:lvl7pPr>
    <a:lvl8pPr marL="3200400" algn="l" defTabSz="914400" rtl="0" eaLnBrk="1" latinLnBrk="0" hangingPunct="1">
      <a:defRPr kern="1200">
        <a:solidFill>
          <a:schemeClr val="tx1"/>
        </a:solidFill>
        <a:latin typeface="Arial" charset="0"/>
        <a:ea typeface="+mn-ea"/>
        <a:cs typeface="Arial" charset="0"/>
      </a:defRPr>
    </a:lvl8pPr>
    <a:lvl9pPr marL="3657600" algn="l" defTabSz="914400" rtl="0" eaLnBrk="1" latinLnBrk="0" hangingPunct="1">
      <a:defRPr kern="1200">
        <a:solidFill>
          <a:schemeClr val="tx1"/>
        </a:solidFill>
        <a:latin typeface="Arial" charset="0"/>
        <a:ea typeface="+mn-ea"/>
        <a:cs typeface="Arial"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93" autoAdjust="0"/>
    <p:restoredTop sz="94660"/>
  </p:normalViewPr>
  <p:slideViewPr>
    <p:cSldViewPr>
      <p:cViewPr varScale="1">
        <p:scale>
          <a:sx n="79" d="100"/>
          <a:sy n="79" d="100"/>
        </p:scale>
        <p:origin x="-102" y="-252"/>
      </p:cViewPr>
      <p:guideLst>
        <p:guide orient="horz" pos="2160"/>
        <p:guide pos="2880"/>
      </p:guideLst>
    </p:cSldViewPr>
  </p:slideViewPr>
  <p:notesTextViewPr>
    <p:cViewPr>
      <p:scale>
        <a:sx n="100" d="100"/>
        <a:sy n="100" d="100"/>
      </p:scale>
      <p:origin x="0" y="0"/>
    </p:cViewPr>
  </p:notesTextViewPr>
  <p:notesViewPr>
    <p:cSldViewPr>
      <p:cViewPr varScale="1">
        <p:scale>
          <a:sx n="92" d="100"/>
          <a:sy n="92" d="100"/>
        </p:scale>
        <p:origin x="-3768" y="-10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a:latin typeface="+mn-lt"/>
                <a:cs typeface="+mn-cs"/>
              </a:defRPr>
            </a:lvl1pPr>
          </a:lstStyle>
          <a:p>
            <a:pPr>
              <a:defRPr/>
            </a:pPr>
            <a:fld id="{4A6F3147-B3C0-4B2A-B964-AB106F786BE1}" type="datetimeFigureOut">
              <a:rPr lang="en-US"/>
              <a:pPr>
                <a:defRPr/>
              </a:pPr>
              <a:t>3/3/2014</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CA"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CA" noProof="0" smtClean="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a:latin typeface="+mn-lt"/>
                <a:cs typeface="+mn-cs"/>
              </a:defRPr>
            </a:lvl1pPr>
          </a:lstStyle>
          <a:p>
            <a:pPr>
              <a:defRPr/>
            </a:pPr>
            <a:fld id="{1BF7B1FF-DFE5-4B27-8E0E-F1DDF2FB76BC}" type="slidenum">
              <a:rPr lang="en-CA"/>
              <a:pPr>
                <a:defRPr/>
              </a:pPr>
              <a:t>‹#›</a:t>
            </a:fld>
            <a:endParaRPr lang="en-CA"/>
          </a:p>
        </p:txBody>
      </p:sp>
    </p:spTree>
    <p:extLst>
      <p:ext uri="{BB962C8B-B14F-4D97-AF65-F5344CB8AC3E}">
        <p14:creationId xmlns:p14="http://schemas.microsoft.com/office/powerpoint/2010/main" val="307154805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bwMode="auto">
          <a:noFill/>
          <a:ln>
            <a:solidFill>
              <a:srgbClr val="000000"/>
            </a:solidFill>
            <a:miter lim="800000"/>
            <a:headEnd/>
            <a:tailEnd/>
          </a:ln>
        </p:spPr>
      </p:sp>
      <p:sp>
        <p:nvSpPr>
          <p:cNvPr id="50179" name="Notes Placeholder 2"/>
          <p:cNvSpPr>
            <a:spLocks noGrp="1"/>
          </p:cNvSpPr>
          <p:nvPr>
            <p:ph type="body" idx="1"/>
          </p:nvPr>
        </p:nvSpPr>
        <p:spPr bwMode="auto">
          <a:noFill/>
        </p:spPr>
        <p:txBody>
          <a:bodyPr wrap="square" numCol="1" anchor="t" anchorCtr="0" compatLnSpc="1">
            <a:prstTxWarp prst="textNoShape">
              <a:avLst/>
            </a:prstTxWarp>
          </a:bodyPr>
          <a:lstStyle/>
          <a:p>
            <a:pPr eaLnBrk="1" hangingPunct="1">
              <a:spcBef>
                <a:spcPct val="0"/>
              </a:spcBef>
            </a:pPr>
            <a:endParaRPr lang="en-CA" smtClean="0"/>
          </a:p>
        </p:txBody>
      </p:sp>
      <p:sp>
        <p:nvSpPr>
          <p:cNvPr id="7172" name="Slide Number Placeholder 3"/>
          <p:cNvSpPr>
            <a:spLocks noGrp="1"/>
          </p:cNvSpPr>
          <p:nvPr>
            <p:ph type="sldNum" sz="quarter" idx="5"/>
          </p:nvPr>
        </p:nvSpPr>
        <p:spPr bwMode="auto">
          <a:ln>
            <a:miter lim="800000"/>
            <a:headEnd/>
            <a:tailEnd/>
          </a:ln>
        </p:spPr>
        <p:txBody>
          <a:bodyPr wrap="square" numCol="1" anchorCtr="0" compatLnSpc="1">
            <a:prstTxWarp prst="textNoShape">
              <a:avLst/>
            </a:prstTxWarp>
          </a:bodyPr>
          <a:lstStyle/>
          <a:p>
            <a:pPr fontAlgn="base">
              <a:spcBef>
                <a:spcPct val="0"/>
              </a:spcBef>
              <a:spcAft>
                <a:spcPct val="0"/>
              </a:spcAft>
              <a:defRPr/>
            </a:pPr>
            <a:fld id="{7E6226FB-55D5-4CAA-90EF-D8DC53E1A20F}" type="slidenum">
              <a:rPr lang="en-CA" smtClean="0"/>
              <a:pPr fontAlgn="base">
                <a:spcBef>
                  <a:spcPct val="0"/>
                </a:spcBef>
                <a:spcAft>
                  <a:spcPct val="0"/>
                </a:spcAft>
                <a:defRPr/>
              </a:pPr>
              <a:t>1</a:t>
            </a:fld>
            <a:endParaRPr lang="en-CA"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686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BD3EF7A-CC34-484E-B5F8-3FB759D91166}" type="slidenum">
              <a:rPr lang="en-CA" smtClean="0"/>
              <a:pPr>
                <a:defRPr/>
              </a:pPr>
              <a:t>14</a:t>
            </a:fld>
            <a:endParaRPr lang="en-CA"/>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78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88064B6-A95D-4FE8-B13F-B4D2553EDF4D}" type="slidenum">
              <a:rPr lang="en-CA" smtClean="0"/>
              <a:pPr>
                <a:defRPr/>
              </a:pPr>
              <a:t>15</a:t>
            </a:fld>
            <a:endParaRPr lang="en-CA"/>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891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B5C1A4A7-B794-4126-BC9D-1357835799D2}" type="slidenum">
              <a:rPr lang="en-CA" smtClean="0"/>
              <a:pPr>
                <a:defRPr/>
              </a:pPr>
              <a:t>16</a:t>
            </a:fld>
            <a:endParaRPr lang="en-CA"/>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993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B52FBBA-F5C3-4647-9F03-BD53D5FEA5E4}" type="slidenum">
              <a:rPr lang="en-CA" smtClean="0"/>
              <a:pPr>
                <a:defRPr/>
              </a:pPr>
              <a:t>17</a:t>
            </a:fld>
            <a:endParaRPr lang="en-CA"/>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6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1966EDA-6F28-46EC-AEEC-4328674B0C8D}" type="slidenum">
              <a:rPr lang="en-CA" smtClean="0"/>
              <a:pPr>
                <a:defRPr/>
              </a:pPr>
              <a:t>18</a:t>
            </a:fld>
            <a:endParaRPr lang="en-CA"/>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198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0FC0C40D-668F-4830-B635-F400BED99869}" type="slidenum">
              <a:rPr lang="en-CA" smtClean="0"/>
              <a:pPr>
                <a:defRPr/>
              </a:pPr>
              <a:t>19</a:t>
            </a:fld>
            <a:endParaRPr lang="en-CA"/>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301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56C42C9-5E4F-4D1F-9903-0464628A324F}" type="slidenum">
              <a:rPr lang="en-CA" smtClean="0"/>
              <a:pPr>
                <a:defRPr/>
              </a:pPr>
              <a:t>20</a:t>
            </a:fld>
            <a:endParaRPr lang="en-CA"/>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403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4F578932-6FDC-4843-9923-15735F333D38}" type="slidenum">
              <a:rPr lang="en-CA" smtClean="0"/>
              <a:pPr>
                <a:defRPr/>
              </a:pPr>
              <a:t>21</a:t>
            </a:fld>
            <a:endParaRPr lang="en-CA"/>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Slide Image Placeholder 1"/>
          <p:cNvSpPr>
            <a:spLocks noGrp="1" noRot="1" noChangeAspect="1" noTextEdit="1"/>
          </p:cNvSpPr>
          <p:nvPr>
            <p:ph type="sldImg"/>
          </p:nvPr>
        </p:nvSpPr>
        <p:spPr bwMode="auto">
          <a:noFill/>
          <a:ln>
            <a:solidFill>
              <a:srgbClr val="000000"/>
            </a:solidFill>
            <a:miter lim="800000"/>
            <a:headEnd/>
            <a:tailEnd/>
          </a:ln>
        </p:spPr>
      </p:sp>
      <p:sp>
        <p:nvSpPr>
          <p:cNvPr id="38915" name="Notes Placeholder 2"/>
          <p:cNvSpPr>
            <a:spLocks noGrp="1"/>
          </p:cNvSpPr>
          <p:nvPr>
            <p:ph type="body" idx="1"/>
          </p:nvPr>
        </p:nvSpPr>
        <p:spPr bwMode="auto">
          <a:noFill/>
        </p:spPr>
        <p:txBody>
          <a:bodyPr wrap="square" numCol="1" anchor="t" anchorCtr="0" compatLnSpc="1">
            <a:prstTxWarp prst="textNoShape">
              <a:avLst/>
            </a:prstTxWarp>
          </a:bodyPr>
          <a:lstStyle/>
          <a:p>
            <a:endParaRPr lang="en-CA" smtClean="0"/>
          </a:p>
        </p:txBody>
      </p:sp>
      <p:sp>
        <p:nvSpPr>
          <p:cNvPr id="4" name="Slide Number Placeholder 3"/>
          <p:cNvSpPr>
            <a:spLocks noGrp="1"/>
          </p:cNvSpPr>
          <p:nvPr>
            <p:ph type="sldNum" sz="quarter" idx="5"/>
          </p:nvPr>
        </p:nvSpPr>
        <p:spPr/>
        <p:txBody>
          <a:bodyPr/>
          <a:lstStyle/>
          <a:p>
            <a:pPr>
              <a:defRPr/>
            </a:pPr>
            <a:fld id="{C9719500-C45E-434A-BC8A-8FFFDCB8ACC3}" type="slidenum">
              <a:rPr lang="en-CA" smtClean="0"/>
              <a:pPr>
                <a:defRPr/>
              </a:pPr>
              <a:t>22</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1A0631C7-E27E-4647-9EEF-648524025339}" type="slidenum">
              <a:rPr lang="en-CA" smtClean="0"/>
              <a:pPr>
                <a:defRPr/>
              </a:pPr>
              <a:t>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CFC3B692-65D7-458A-A08B-E45CD8031430}" type="slidenum">
              <a:rPr lang="en-CA" smtClean="0"/>
              <a:pPr>
                <a:defRPr/>
              </a:pPr>
              <a:t>3</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072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0F4EC994-8EA3-425F-A02F-136782D045E8}" type="slidenum">
              <a:rPr lang="en-CA" smtClean="0"/>
              <a:pPr>
                <a:defRPr/>
              </a:pPr>
              <a:t>4</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7"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CB508E5-C5E0-4D82-82E5-EACBD59A2038}" type="slidenum">
              <a:rPr lang="en-CA" smtClean="0"/>
              <a:pPr>
                <a:defRPr/>
              </a:pPr>
              <a:t>9</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277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EA4A8F08-59F3-4C0B-8ABA-CF89AEBA2DD5}" type="slidenum">
              <a:rPr lang="en-CA" smtClean="0"/>
              <a:pPr>
                <a:defRPr/>
              </a:pPr>
              <a:t>10</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37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5F3466B0-BBD5-4FB7-84FB-821B4EA059C2}" type="slidenum">
              <a:rPr lang="en-CA" smtClean="0"/>
              <a:pPr>
                <a:defRPr/>
              </a:pPr>
              <a:t>11</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60CE3867-E981-4C29-B82A-04B73B501969}" type="slidenum">
              <a:rPr lang="en-CA" smtClean="0"/>
              <a:pPr>
                <a:defRPr/>
              </a:pPr>
              <a:t>12</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584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CA" altLang="en-US" smtClean="0"/>
          </a:p>
        </p:txBody>
      </p:sp>
      <p:sp>
        <p:nvSpPr>
          <p:cNvPr id="4" name="Slide Number Placeholder 3"/>
          <p:cNvSpPr>
            <a:spLocks noGrp="1"/>
          </p:cNvSpPr>
          <p:nvPr>
            <p:ph type="sldNum" sz="quarter" idx="5"/>
          </p:nvPr>
        </p:nvSpPr>
        <p:spPr/>
        <p:txBody>
          <a:bodyPr/>
          <a:lstStyle/>
          <a:p>
            <a:pPr>
              <a:defRPr/>
            </a:pPr>
            <a:fld id="{D1E32F3D-5636-458C-8CA5-1F587D864B67}" type="slidenum">
              <a:rPr lang="en-CA" smtClean="0"/>
              <a:pPr>
                <a:defRPr/>
              </a:pPr>
              <a:t>13</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000"/>
            </a:lvl1pPr>
          </a:lstStyle>
          <a:p>
            <a:r>
              <a:rPr lang="en-US" dirty="0" smtClean="0"/>
              <a:t>Click to edit Master title style</a:t>
            </a:r>
            <a:endParaRPr lang="en-CA" dirty="0"/>
          </a:p>
        </p:txBody>
      </p:sp>
      <p:sp>
        <p:nvSpPr>
          <p:cNvPr id="6" name="Text Box 14"/>
          <p:cNvSpPr txBox="1">
            <a:spLocks noChangeArrowheads="1"/>
          </p:cNvSpPr>
          <p:nvPr userDrawn="1"/>
        </p:nvSpPr>
        <p:spPr bwMode="auto">
          <a:xfrm>
            <a:off x="3779838" y="260350"/>
            <a:ext cx="5040312" cy="400050"/>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US" sz="2000" dirty="0">
                <a:solidFill>
                  <a:schemeClr val="bg1"/>
                </a:solidFill>
                <a:latin typeface="Arial" pitchFamily="34" charset="0"/>
                <a:cs typeface="Arial" pitchFamily="34" charset="0"/>
              </a:rPr>
              <a:t>ECE 250 </a:t>
            </a:r>
            <a:r>
              <a:rPr lang="en-US" sz="2000" i="1" dirty="0">
                <a:solidFill>
                  <a:schemeClr val="bg1"/>
                </a:solidFill>
                <a:latin typeface="Arial" pitchFamily="34" charset="0"/>
                <a:cs typeface="Arial" pitchFamily="34" charset="0"/>
              </a:rPr>
              <a:t>Algorithms and Data Structures</a:t>
            </a:r>
          </a:p>
        </p:txBody>
      </p:sp>
      <p:sp>
        <p:nvSpPr>
          <p:cNvPr id="7" name="Text Box 14"/>
          <p:cNvSpPr txBox="1">
            <a:spLocks noChangeArrowheads="1"/>
          </p:cNvSpPr>
          <p:nvPr userDrawn="1"/>
        </p:nvSpPr>
        <p:spPr bwMode="auto">
          <a:xfrm>
            <a:off x="5472113" y="4365625"/>
            <a:ext cx="3671887" cy="2270125"/>
          </a:xfrm>
          <a:prstGeom prst="rect">
            <a:avLst/>
          </a:prstGeom>
          <a:noFill/>
          <a:ln w="9525">
            <a:noFill/>
            <a:miter lim="800000"/>
            <a:headEnd/>
            <a:tailEnd/>
          </a:ln>
          <a:effectLst>
            <a:outerShdw blurRad="50800" dist="25400" dir="2700000" algn="tl" rotWithShape="0">
              <a:prstClr val="black"/>
            </a:outerShdw>
          </a:effectLst>
        </p:spPr>
        <p:txBody>
          <a:bodyPr>
            <a:spAutoFit/>
          </a:bodyPr>
          <a:lstStyle/>
          <a:p>
            <a:pPr defTabSz="457200">
              <a:spcBef>
                <a:spcPct val="20000"/>
              </a:spcBef>
              <a:defRPr/>
            </a:pPr>
            <a:r>
              <a:rPr lang="en-US" sz="1200" b="1" kern="0" dirty="0">
                <a:solidFill>
                  <a:srgbClr val="FFFFFF"/>
                </a:solidFill>
                <a:latin typeface="Arial" pitchFamily="34" charset="0"/>
                <a:ea typeface="ＭＳ Ｐゴシック" charset="-128"/>
                <a:cs typeface="Arial" pitchFamily="34" charset="0"/>
              </a:rPr>
              <a:t>Douglas Wilhelm Harder, </a:t>
            </a:r>
            <a:r>
              <a:rPr lang="en-US" sz="1200" b="1" kern="0" dirty="0" err="1">
                <a:solidFill>
                  <a:srgbClr val="FFFFFF"/>
                </a:solidFill>
                <a:latin typeface="Arial" pitchFamily="34" charset="0"/>
                <a:ea typeface="ＭＳ Ｐゴシック" charset="-128"/>
                <a:cs typeface="Arial" pitchFamily="34" charset="0"/>
              </a:rPr>
              <a:t>M.Math</a:t>
            </a:r>
            <a:r>
              <a:rPr lang="en-US" sz="1200" b="1" kern="0" dirty="0">
                <a:solidFill>
                  <a:srgbClr val="FFFFFF"/>
                </a:solidFill>
                <a:latin typeface="Arial" pitchFamily="34" charset="0"/>
                <a:ea typeface="ＭＳ Ｐゴシック" charset="-128"/>
                <a:cs typeface="Arial" pitchFamily="34" charset="0"/>
              </a:rPr>
              <a:t>. LEL</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Department of Electrical and Computer Engineering</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University of Waterloo</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Waterloo, Ontario, Canada</a:t>
            </a:r>
          </a:p>
          <a:p>
            <a:pPr defTabSz="457200">
              <a:spcBef>
                <a:spcPct val="20000"/>
              </a:spcBef>
              <a:defRPr/>
            </a:pPr>
            <a:endParaRPr lang="en-US" sz="1100" kern="0" dirty="0">
              <a:solidFill>
                <a:srgbClr val="FFFFFF"/>
              </a:solidFill>
              <a:latin typeface="Arial" pitchFamily="34" charset="0"/>
              <a:ea typeface="ＭＳ Ｐゴシック" charset="-128"/>
              <a:cs typeface="Arial" pitchFamily="34" charset="0"/>
            </a:endParaRP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ece.uwaterloo.ca</a:t>
            </a:r>
          </a:p>
          <a:p>
            <a:pPr defTabSz="457200">
              <a:spcBef>
                <a:spcPct val="20000"/>
              </a:spcBef>
              <a:defRPr/>
            </a:pPr>
            <a:r>
              <a:rPr lang="en-US" sz="1100" kern="0" dirty="0">
                <a:solidFill>
                  <a:srgbClr val="FFFFFF"/>
                </a:solidFill>
                <a:latin typeface="Arial" pitchFamily="34" charset="0"/>
                <a:ea typeface="ＭＳ Ｐゴシック" charset="-128"/>
                <a:cs typeface="Arial" pitchFamily="34" charset="0"/>
              </a:rPr>
              <a:t>dwharder@alumni.uwaterloo.ca</a:t>
            </a:r>
          </a:p>
          <a:p>
            <a:pPr defTabSz="457200">
              <a:spcBef>
                <a:spcPct val="20000"/>
              </a:spcBef>
              <a:defRPr/>
            </a:pPr>
            <a:endParaRPr lang="en-CA" sz="900" dirty="0">
              <a:solidFill>
                <a:srgbClr val="FFFFFF"/>
              </a:solidFill>
              <a:latin typeface="Arial"/>
              <a:ea typeface="ＭＳ Ｐゴシック" charset="-128"/>
            </a:endParaRPr>
          </a:p>
          <a:p>
            <a:pPr defTabSz="457200">
              <a:spcBef>
                <a:spcPct val="20000"/>
              </a:spcBef>
              <a:defRPr/>
            </a:pPr>
            <a:r>
              <a:rPr lang="en-CA" sz="900" dirty="0">
                <a:solidFill>
                  <a:srgbClr val="FFFFFF"/>
                </a:solidFill>
                <a:latin typeface="Arial"/>
                <a:ea typeface="ＭＳ Ｐゴシック" charset="-128"/>
              </a:rPr>
              <a:t>© 2006-2013 by Douglas Wilhelm Harder.  Some rights reserved.</a:t>
            </a:r>
            <a:endParaRPr lang="en-US" sz="900" kern="0" dirty="0">
              <a:solidFill>
                <a:srgbClr val="FFFFFF"/>
              </a:solidFill>
              <a:latin typeface="Arial" pitchFamily="34" charset="0"/>
              <a:ea typeface="ＭＳ Ｐゴシック" charset="-128"/>
              <a:cs typeface="Arial" pitchFamily="34" charset="0"/>
            </a:endParaRPr>
          </a:p>
          <a:p>
            <a:pPr defTabSz="457200">
              <a:spcBef>
                <a:spcPct val="20000"/>
              </a:spcBef>
              <a:defRPr/>
            </a:pPr>
            <a:endParaRPr lang="en-CA" sz="2400" dirty="0">
              <a:solidFill>
                <a:srgbClr val="FFFFFF"/>
              </a:solidFill>
              <a:latin typeface="Arial"/>
              <a:ea typeface="ＭＳ Ｐゴシック" charset="-128"/>
            </a:endParaRPr>
          </a:p>
        </p:txBody>
      </p:sp>
      <p:pic>
        <p:nvPicPr>
          <p:cNvPr id="5" name="Picture 2" descr="C:\Users\dwharder\Desktop\cc.png"/>
          <p:cNvPicPr>
            <a:picLocks noChangeAspect="1" noChangeArrowheads="1"/>
          </p:cNvPicPr>
          <p:nvPr userDrawn="1"/>
        </p:nvPicPr>
        <p:blipFill>
          <a:blip r:embed="rId3" cstate="print"/>
          <a:srcRect/>
          <a:stretch>
            <a:fillRect/>
          </a:stretch>
        </p:blipFill>
        <p:spPr bwMode="auto">
          <a:xfrm>
            <a:off x="8297863" y="6373813"/>
            <a:ext cx="679450" cy="330200"/>
          </a:xfrm>
          <a:prstGeom prst="rect">
            <a:avLst/>
          </a:prstGeom>
          <a:noFill/>
          <a:ln w="9525">
            <a:noFill/>
            <a:miter lim="800000"/>
            <a:headEnd/>
            <a:tailEnd/>
          </a:ln>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6" name="TextBox 5"/>
          <p:cNvSpPr txBox="1"/>
          <p:nvPr userDrawn="1"/>
        </p:nvSpPr>
        <p:spPr>
          <a:xfrm>
            <a:off x="8493125" y="387350"/>
            <a:ext cx="400050" cy="304800"/>
          </a:xfrm>
          <a:prstGeom prst="rect">
            <a:avLst/>
          </a:prstGeom>
          <a:noFill/>
        </p:spPr>
        <p:txBody>
          <a:bodyPr wrap="none">
            <a:spAutoFit/>
          </a:bodyPr>
          <a:lstStyle/>
          <a:p>
            <a:pPr algn="r">
              <a:defRPr/>
            </a:pPr>
            <a:fld id="{CB04C21C-B0BC-4588-B282-CC300FAFEEC9}" type="slidenum">
              <a:rPr lang="en-CA" sz="1400">
                <a:solidFill>
                  <a:schemeClr val="tx1">
                    <a:lumMod val="50000"/>
                    <a:lumOff val="50000"/>
                  </a:schemeClr>
                </a:solidFill>
              </a:rPr>
              <a:pPr algn="r">
                <a:defRPr/>
              </a:pPr>
              <a:t>‹#›</a:t>
            </a:fld>
            <a:endParaRPr lang="en-CA" sz="1400">
              <a:solidFill>
                <a:schemeClr val="tx1">
                  <a:lumMod val="50000"/>
                  <a:lumOff val="50000"/>
                </a:schemeClr>
              </a:solidFill>
            </a:endParaRPr>
          </a:p>
        </p:txBody>
      </p:sp>
      <p:sp>
        <p:nvSpPr>
          <p:cNvPr id="7" name="Footer Placeholder 4"/>
          <p:cNvSpPr txBox="1">
            <a:spLocks/>
          </p:cNvSpPr>
          <p:nvPr userDrawn="1"/>
        </p:nvSpPr>
        <p:spPr>
          <a:xfrm>
            <a:off x="2916238" y="111125"/>
            <a:ext cx="5832475" cy="365125"/>
          </a:xfrm>
          <a:prstGeom prst="rect">
            <a:avLst/>
          </a:prstGeom>
        </p:spPr>
        <p:txBody>
          <a:bodyPr/>
          <a:lstStyle>
            <a:lvl1pPr algn="ctr" fontAlgn="auto">
              <a:spcBef>
                <a:spcPts val="0"/>
              </a:spcBef>
              <a:spcAft>
                <a:spcPts val="0"/>
              </a:spcAft>
              <a:defRPr sz="1600">
                <a:solidFill>
                  <a:schemeClr val="tx1">
                    <a:lumMod val="50000"/>
                    <a:lumOff val="50000"/>
                  </a:schemeClr>
                </a:solidFill>
                <a:latin typeface="+mn-lt"/>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600" b="0" i="0" u="none" strike="noStrike" kern="1200" cap="none" spc="0" normalizeH="0" baseline="0" noProof="0" dirty="0" smtClean="0">
                <a:ln>
                  <a:noFill/>
                </a:ln>
                <a:solidFill>
                  <a:schemeClr val="tx1">
                    <a:lumMod val="50000"/>
                    <a:lumOff val="50000"/>
                  </a:schemeClr>
                </a:solidFill>
                <a:effectLst/>
                <a:uLnTx/>
                <a:uFillTx/>
                <a:latin typeface="+mn-lt"/>
                <a:ea typeface="+mn-ea"/>
                <a:cs typeface="+mn-cs"/>
              </a:rPr>
              <a:t>Bucket sort</a:t>
            </a:r>
            <a:endParaRPr kumimoji="0" lang="en-CA" sz="1600" b="0" i="0" u="none" strike="noStrike" kern="1200" cap="none" spc="0" normalizeH="0" baseline="0" noProof="0" dirty="0">
              <a:ln>
                <a:noFill/>
              </a:ln>
              <a:solidFill>
                <a:schemeClr val="tx1">
                  <a:lumMod val="50000"/>
                  <a:lumOff val="50000"/>
                </a:schemeClr>
              </a:solidFill>
              <a:effectLst/>
              <a:uLnTx/>
              <a:uFillTx/>
              <a:latin typeface="+mn-lt"/>
              <a:ea typeface="+mn-ea"/>
              <a:cs typeface="+mn-cs"/>
            </a:endParaRPr>
          </a:p>
        </p:txBody>
      </p:sp>
      <p:sp>
        <p:nvSpPr>
          <p:cNvPr id="2" name="Title 1"/>
          <p:cNvSpPr>
            <a:spLocks noGrp="1"/>
          </p:cNvSpPr>
          <p:nvPr>
            <p:ph type="title"/>
          </p:nvPr>
        </p:nvSpPr>
        <p:spPr/>
        <p:txBody>
          <a:bodyPr>
            <a:normAutofit/>
          </a:bodyPr>
          <a:lstStyle>
            <a:lvl1pPr>
              <a:defRPr sz="2800"/>
            </a:lvl1pPr>
          </a:lstStyle>
          <a:p>
            <a:r>
              <a:rPr lang="en-US" dirty="0" smtClean="0"/>
              <a:t>Click to edit Master title style</a:t>
            </a:r>
            <a:endParaRPr lang="en-CA" dirty="0"/>
          </a:p>
        </p:txBody>
      </p:sp>
      <p:sp>
        <p:nvSpPr>
          <p:cNvPr id="3" name="Content Placeholder 2"/>
          <p:cNvSpPr>
            <a:spLocks noGrp="1"/>
          </p:cNvSpPr>
          <p:nvPr>
            <p:ph idx="1"/>
          </p:nvPr>
        </p:nvSpPr>
        <p:spPr/>
        <p:txBody>
          <a:bodyPr>
            <a:normAutofit/>
          </a:bodyPr>
          <a:lstStyle>
            <a:lvl1pPr>
              <a:defRPr sz="2000"/>
            </a:lvl1pPr>
            <a:lvl2pPr>
              <a:defRPr sz="1800"/>
            </a:lvl2pPr>
            <a:lvl3pPr>
              <a:defRPr sz="1600"/>
            </a:lvl3pPr>
            <a:lvl4pPr>
              <a:defRPr sz="1400"/>
            </a:lvl4pPr>
            <a:lvl5pPr>
              <a:defRPr sz="1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4" cstate="print">
            <a:lum/>
          </a:blip>
          <a:srcRect/>
          <a:stretch>
            <a:fillRect/>
          </a:stretch>
        </a:blipFill>
        <a:effectLst/>
      </p:bgPr>
    </p:bg>
    <p:spTree>
      <p:nvGrpSpPr>
        <p:cNvPr id="1" name=""/>
        <p:cNvGrpSpPr/>
        <p:nvPr/>
      </p:nvGrpSpPr>
      <p:grpSpPr>
        <a:xfrm>
          <a:off x="0" y="0"/>
          <a:ext cx="0" cy="0"/>
          <a:chOff x="0" y="0"/>
          <a:chExt cx="0" cy="0"/>
        </a:xfrm>
      </p:grpSpPr>
      <p:sp>
        <p:nvSpPr>
          <p:cNvPr id="31746" name="Title Placeholder 1"/>
          <p:cNvSpPr>
            <a:spLocks noGrp="1"/>
          </p:cNvSpPr>
          <p:nvPr>
            <p:ph type="title"/>
          </p:nvPr>
        </p:nvSpPr>
        <p:spPr bwMode="auto">
          <a:xfrm>
            <a:off x="457200" y="274638"/>
            <a:ext cx="82296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smtClean="0"/>
              <a:t>Click to edit Master title style</a:t>
            </a:r>
            <a:endParaRPr lang="en-CA" smtClean="0"/>
          </a:p>
        </p:txBody>
      </p:sp>
      <p:sp>
        <p:nvSpPr>
          <p:cNvPr id="31747" name="Text Placeholder 2"/>
          <p:cNvSpPr>
            <a:spLocks noGrp="1"/>
          </p:cNvSpPr>
          <p:nvPr>
            <p:ph type="body" idx="1"/>
          </p:nvPr>
        </p:nvSpPr>
        <p:spPr bwMode="auto">
          <a:xfrm>
            <a:off x="457200" y="1600200"/>
            <a:ext cx="8229600" cy="4525963"/>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tint val="75000"/>
                  </a:schemeClr>
                </a:solidFill>
                <a:latin typeface="+mn-lt"/>
                <a:cs typeface="+mn-cs"/>
              </a:defRPr>
            </a:lvl1pPr>
          </a:lstStyle>
          <a:p>
            <a:pPr>
              <a:defRPr/>
            </a:pPr>
            <a:endParaRPr lang="en-CA"/>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Lst>
  <p:timing>
    <p:tnLst>
      <p:par>
        <p:cTn id="1" dur="indefinite" restart="never" nodeType="tmRoot"/>
      </p:par>
    </p:tnLst>
  </p:timing>
  <p:hf hdr="0" ftr="0" dt="0"/>
  <p:txStyles>
    <p:titleStyle>
      <a:lvl1pPr algn="ctr" rtl="0" eaLnBrk="0" fontAlgn="base" hangingPunct="0">
        <a:spcBef>
          <a:spcPct val="0"/>
        </a:spcBef>
        <a:spcAft>
          <a:spcPct val="0"/>
        </a:spcAft>
        <a:defRPr sz="2800" kern="1200">
          <a:solidFill>
            <a:schemeClr val="tx1"/>
          </a:solidFill>
          <a:latin typeface="Arial" pitchFamily="34" charset="0"/>
          <a:ea typeface="+mj-ea"/>
          <a:cs typeface="Arial" pitchFamily="34" charset="0"/>
        </a:defRPr>
      </a:lvl1pPr>
      <a:lvl2pPr algn="ctr" rtl="0" eaLnBrk="0" fontAlgn="base" hangingPunct="0">
        <a:spcBef>
          <a:spcPct val="0"/>
        </a:spcBef>
        <a:spcAft>
          <a:spcPct val="0"/>
        </a:spcAft>
        <a:defRPr sz="2800">
          <a:solidFill>
            <a:schemeClr val="tx1"/>
          </a:solidFill>
          <a:latin typeface="Arial" charset="0"/>
          <a:cs typeface="Arial" charset="0"/>
        </a:defRPr>
      </a:lvl2pPr>
      <a:lvl3pPr algn="ctr" rtl="0" eaLnBrk="0" fontAlgn="base" hangingPunct="0">
        <a:spcBef>
          <a:spcPct val="0"/>
        </a:spcBef>
        <a:spcAft>
          <a:spcPct val="0"/>
        </a:spcAft>
        <a:defRPr sz="2800">
          <a:solidFill>
            <a:schemeClr val="tx1"/>
          </a:solidFill>
          <a:latin typeface="Arial" charset="0"/>
          <a:cs typeface="Arial" charset="0"/>
        </a:defRPr>
      </a:lvl3pPr>
      <a:lvl4pPr algn="ctr" rtl="0" eaLnBrk="0" fontAlgn="base" hangingPunct="0">
        <a:spcBef>
          <a:spcPct val="0"/>
        </a:spcBef>
        <a:spcAft>
          <a:spcPct val="0"/>
        </a:spcAft>
        <a:defRPr sz="2800">
          <a:solidFill>
            <a:schemeClr val="tx1"/>
          </a:solidFill>
          <a:latin typeface="Arial" charset="0"/>
          <a:cs typeface="Arial" charset="0"/>
        </a:defRPr>
      </a:lvl4pPr>
      <a:lvl5pPr algn="ctr" rtl="0" eaLnBrk="0" fontAlgn="base" hangingPunct="0">
        <a:spcBef>
          <a:spcPct val="0"/>
        </a:spcBef>
        <a:spcAft>
          <a:spcPct val="0"/>
        </a:spcAft>
        <a:defRPr sz="2800">
          <a:solidFill>
            <a:schemeClr val="tx1"/>
          </a:solidFill>
          <a:latin typeface="Arial" charset="0"/>
          <a:cs typeface="Arial"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charset="0"/>
        <a:buChar char="•"/>
        <a:defRPr sz="2000" kern="1200">
          <a:solidFill>
            <a:schemeClr val="tx1"/>
          </a:solidFill>
          <a:latin typeface="Arial" pitchFamily="34" charset="0"/>
          <a:ea typeface="+mn-ea"/>
          <a:cs typeface="Arial" pitchFamily="34" charset="0"/>
        </a:defRPr>
      </a:lvl1pPr>
      <a:lvl2pPr marL="742950" indent="-285750" algn="l" rtl="0" eaLnBrk="0" fontAlgn="base" hangingPunct="0">
        <a:spcBef>
          <a:spcPct val="20000"/>
        </a:spcBef>
        <a:spcAft>
          <a:spcPct val="0"/>
        </a:spcAft>
        <a:buFont typeface="Arial" charset="0"/>
        <a:buChar char="–"/>
        <a:defRPr kern="1200">
          <a:solidFill>
            <a:schemeClr val="tx1"/>
          </a:solidFill>
          <a:latin typeface="Arial" pitchFamily="34" charset="0"/>
          <a:ea typeface="+mn-ea"/>
          <a:cs typeface="Arial" pitchFamily="34" charset="0"/>
        </a:defRPr>
      </a:lvl2pPr>
      <a:lvl3pPr marL="1143000" indent="-228600" algn="l" rtl="0" eaLnBrk="0" fontAlgn="base" hangingPunct="0">
        <a:spcBef>
          <a:spcPct val="20000"/>
        </a:spcBef>
        <a:spcAft>
          <a:spcPct val="0"/>
        </a:spcAft>
        <a:buFont typeface="Arial" charset="0"/>
        <a:buChar char="•"/>
        <a:defRPr sz="1600" kern="1200">
          <a:solidFill>
            <a:schemeClr val="tx1"/>
          </a:solidFill>
          <a:latin typeface="Arial" pitchFamily="34" charset="0"/>
          <a:ea typeface="+mn-ea"/>
          <a:cs typeface="Arial" pitchFamily="34" charset="0"/>
        </a:defRPr>
      </a:lvl3pPr>
      <a:lvl4pPr marL="16002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4pPr>
      <a:lvl5pPr marL="2057400" indent="-228600" algn="l" rtl="0" eaLnBrk="0" fontAlgn="base" hangingPunct="0">
        <a:spcBef>
          <a:spcPct val="20000"/>
        </a:spcBef>
        <a:spcAft>
          <a:spcPct val="0"/>
        </a:spcAft>
        <a:buFont typeface="Arial" charset="0"/>
        <a:buChar char="»"/>
        <a:defRPr sz="1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14"/>
          <p:cNvSpPr txBox="1">
            <a:spLocks noChangeArrowheads="1"/>
          </p:cNvSpPr>
          <p:nvPr/>
        </p:nvSpPr>
        <p:spPr bwMode="auto">
          <a:xfrm>
            <a:off x="755650" y="2558503"/>
            <a:ext cx="7199313" cy="769441"/>
          </a:xfrm>
          <a:prstGeom prst="rect">
            <a:avLst/>
          </a:prstGeom>
          <a:noFill/>
          <a:ln w="9525">
            <a:noFill/>
            <a:miter lim="800000"/>
            <a:headEnd/>
            <a:tailEnd/>
          </a:ln>
          <a:effectLst>
            <a:outerShdw blurRad="50800" dist="25400" dir="2700000" algn="tl" rotWithShape="0">
              <a:prstClr val="black"/>
            </a:outerShdw>
          </a:effectLst>
        </p:spPr>
        <p:txBody>
          <a:bodyPr anchor="ctr">
            <a:spAutoFit/>
          </a:bodyPr>
          <a:lstStyle/>
          <a:p>
            <a:pPr algn="ctr" fontAlgn="auto">
              <a:spcBef>
                <a:spcPts val="0"/>
              </a:spcBef>
              <a:spcAft>
                <a:spcPts val="0"/>
              </a:spcAft>
              <a:defRPr/>
            </a:pPr>
            <a:r>
              <a:rPr lang="en-CA" sz="4400" dirty="0" smtClean="0">
                <a:solidFill>
                  <a:schemeClr val="bg1"/>
                </a:solidFill>
                <a:latin typeface="Arial" pitchFamily="34" charset="0"/>
                <a:cs typeface="Arial" pitchFamily="34" charset="0"/>
              </a:rPr>
              <a:t>Bucket sort</a:t>
            </a:r>
            <a:endParaRPr lang="en-US" sz="4400" i="1" dirty="0">
              <a:solidFill>
                <a:schemeClr val="bg1"/>
              </a:solidFill>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r>
              <a:rPr lang="en-US" altLang="en-US" dirty="0" smtClean="0">
                <a:latin typeface="Arial" charset="0"/>
                <a:cs typeface="Arial" charset="0"/>
              </a:rPr>
              <a:t>Algorithm</a:t>
            </a:r>
          </a:p>
        </p:txBody>
      </p:sp>
      <p:sp>
        <p:nvSpPr>
          <p:cNvPr id="1331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This approach uses very little memory and allows the entire structure to be kept in main memory at all times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will term each entry in the bit vector a </a:t>
            </a:r>
            <a:r>
              <a:rPr lang="en-US" altLang="en-US" i="1" smtClean="0">
                <a:latin typeface="Arial" charset="0"/>
                <a:cs typeface="Arial" charset="0"/>
              </a:rPr>
              <a:t>bucket</a:t>
            </a:r>
            <a:r>
              <a:rPr lang="en-US" altLang="en-US" smtClean="0">
                <a:latin typeface="Arial" charset="0"/>
                <a:cs typeface="Arial" charset="0"/>
              </a:rPr>
              <a:t> </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fill each bucket as appropriate</a:t>
            </a:r>
            <a:endParaRPr lang="en-US" altLang="en-US" b="1" smtClean="0">
              <a:latin typeface="Courier New" pitchFamily="49" charset="0"/>
              <a:cs typeface="Arial" charset="0"/>
            </a:endParaRPr>
          </a:p>
        </p:txBody>
      </p:sp>
      <p:sp>
        <p:nvSpPr>
          <p:cNvPr id="13316"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7.7.2</a:t>
            </a:r>
          </a:p>
        </p:txBody>
      </p:sp>
    </p:spTree>
    <p:extLst>
      <p:ext uri="{BB962C8B-B14F-4D97-AF65-F5344CB8AC3E}">
        <p14:creationId xmlns:p14="http://schemas.microsoft.com/office/powerpoint/2010/main" val="36127315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title"/>
          </p:nvPr>
        </p:nvSpPr>
        <p:spPr/>
        <p:txBody>
          <a:bodyPr/>
          <a:lstStyle/>
          <a:p>
            <a:r>
              <a:rPr lang="en-US" altLang="en-US" smtClean="0">
                <a:latin typeface="Arial" charset="0"/>
                <a:cs typeface="Arial" charset="0"/>
              </a:rPr>
              <a:t>Example</a:t>
            </a:r>
          </a:p>
        </p:txBody>
      </p:sp>
      <p:sp>
        <p:nvSpPr>
          <p:cNvPr id="14339" name="Rectangle 3"/>
          <p:cNvSpPr>
            <a:spLocks noGrp="1" noChangeArrowheads="1"/>
          </p:cNvSpPr>
          <p:nvPr>
            <p:ph type="body" idx="1"/>
          </p:nvPr>
        </p:nvSpPr>
        <p:spPr>
          <a:xfrm>
            <a:off x="457200" y="1600200"/>
            <a:ext cx="6923088" cy="4525963"/>
          </a:xfrm>
        </p:spPr>
        <p:txBody>
          <a:bodyPr/>
          <a:lstStyle/>
          <a:p>
            <a:pPr>
              <a:buFont typeface="Arial" charset="0"/>
              <a:buNone/>
            </a:pPr>
            <a:r>
              <a:rPr lang="en-US" altLang="en-US" smtClean="0">
                <a:latin typeface="Arial" charset="0"/>
                <a:cs typeface="Arial" charset="0"/>
              </a:rPr>
              <a:t>	Consider sorting the following set of unique integers in the range </a:t>
            </a:r>
            <a:r>
              <a:rPr lang="en-US" altLang="en-US" smtClean="0">
                <a:latin typeface="Times New Roman" pitchFamily="18" charset="0"/>
                <a:cs typeface="Arial" charset="0"/>
              </a:rPr>
              <a:t>0, ..., 31</a:t>
            </a:r>
            <a:r>
              <a:rPr lang="en-US" altLang="en-US" smtClean="0">
                <a:latin typeface="Arial" charset="0"/>
                <a:cs typeface="Arial" charset="0"/>
              </a:rPr>
              <a:t>:</a:t>
            </a:r>
          </a:p>
          <a:p>
            <a:pPr algn="ctr">
              <a:buFontTx/>
              <a:buNone/>
            </a:pPr>
            <a:r>
              <a:rPr lang="en-US" altLang="en-US" smtClean="0">
                <a:latin typeface="Times New Roman" pitchFamily="18" charset="0"/>
                <a:cs typeface="Arial" charset="0"/>
              </a:rPr>
              <a:t>20     1   31     8   29   28   11   14     6   16   15</a:t>
            </a:r>
          </a:p>
          <a:p>
            <a:pPr algn="ctr">
              <a:buFontTx/>
              <a:buNone/>
            </a:pPr>
            <a:r>
              <a:rPr lang="en-US" altLang="en-US" smtClean="0">
                <a:latin typeface="Times New Roman" pitchFamily="18" charset="0"/>
                <a:cs typeface="Arial" charset="0"/>
              </a:rPr>
              <a:t>27   10     4   23     7   19   18     0   26   12   22</a:t>
            </a:r>
            <a:r>
              <a:rPr lang="en-US" altLang="en-US" smtClean="0">
                <a:latin typeface="Arial" charset="0"/>
                <a:cs typeface="Arial" charset="0"/>
              </a:rPr>
              <a:t> </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Create an bit-vector with </a:t>
            </a:r>
            <a:r>
              <a:rPr lang="en-US" altLang="en-US" smtClean="0">
                <a:latin typeface="Times New Roman" pitchFamily="18" charset="0"/>
                <a:cs typeface="Arial" charset="0"/>
              </a:rPr>
              <a:t>32</a:t>
            </a:r>
            <a:r>
              <a:rPr lang="en-US" altLang="en-US" smtClean="0">
                <a:latin typeface="Arial" charset="0"/>
                <a:cs typeface="Arial" charset="0"/>
              </a:rPr>
              <a:t> buckets</a:t>
            </a:r>
          </a:p>
          <a:p>
            <a:pPr lvl="1"/>
            <a:r>
              <a:rPr lang="en-US" altLang="en-US" smtClean="0">
                <a:latin typeface="Arial" charset="0"/>
                <a:cs typeface="Arial" charset="0"/>
              </a:rPr>
              <a:t>This requires </a:t>
            </a:r>
            <a:r>
              <a:rPr lang="en-US" altLang="en-US" smtClean="0">
                <a:latin typeface="Times New Roman" pitchFamily="18" charset="0"/>
                <a:cs typeface="Arial" charset="0"/>
              </a:rPr>
              <a:t>4</a:t>
            </a:r>
            <a:r>
              <a:rPr lang="en-US" altLang="en-US" smtClean="0">
                <a:latin typeface="Arial" charset="0"/>
                <a:cs typeface="Arial" charset="0"/>
              </a:rPr>
              <a:t> bytes</a:t>
            </a:r>
          </a:p>
        </p:txBody>
      </p:sp>
      <p:pic>
        <p:nvPicPr>
          <p:cNvPr id="14340" name="Picture 16" descr="bit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96188" y="1412875"/>
            <a:ext cx="536575" cy="467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1"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7.7.3</a:t>
            </a:r>
          </a:p>
        </p:txBody>
      </p:sp>
    </p:spTree>
    <p:extLst>
      <p:ext uri="{BB962C8B-B14F-4D97-AF65-F5344CB8AC3E}">
        <p14:creationId xmlns:p14="http://schemas.microsoft.com/office/powerpoint/2010/main" val="423248503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62" name="Picture 5" descr="bit0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96188" y="1412875"/>
            <a:ext cx="536575" cy="4676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363" name="Rectangle 2"/>
          <p:cNvSpPr>
            <a:spLocks noGrp="1" noChangeArrowheads="1"/>
          </p:cNvSpPr>
          <p:nvPr>
            <p:ph type="title"/>
          </p:nvPr>
        </p:nvSpPr>
        <p:spPr/>
        <p:txBody>
          <a:bodyPr/>
          <a:lstStyle/>
          <a:p>
            <a:r>
              <a:rPr lang="en-US" altLang="en-US" smtClean="0">
                <a:latin typeface="Arial" charset="0"/>
                <a:cs typeface="Arial" charset="0"/>
              </a:rPr>
              <a:t>Example</a:t>
            </a:r>
          </a:p>
        </p:txBody>
      </p:sp>
      <p:sp>
        <p:nvSpPr>
          <p:cNvPr id="15364" name="Rectangle 3"/>
          <p:cNvSpPr>
            <a:spLocks noGrp="1" noChangeArrowheads="1"/>
          </p:cNvSpPr>
          <p:nvPr>
            <p:ph type="body" idx="1"/>
          </p:nvPr>
        </p:nvSpPr>
        <p:spPr>
          <a:xfrm>
            <a:off x="457200" y="1600200"/>
            <a:ext cx="6923088" cy="4525963"/>
          </a:xfrm>
        </p:spPr>
        <p:txBody>
          <a:bodyPr/>
          <a:lstStyle/>
          <a:p>
            <a:pPr>
              <a:buFont typeface="Arial" charset="0"/>
              <a:buNone/>
            </a:pPr>
            <a:r>
              <a:rPr lang="en-US" altLang="en-US" dirty="0" smtClean="0">
                <a:latin typeface="Arial" charset="0"/>
                <a:cs typeface="Arial" charset="0"/>
              </a:rPr>
              <a:t>	For each number, set the corresponding bucket to </a:t>
            </a:r>
            <a:r>
              <a:rPr lang="en-US" altLang="en-US" dirty="0" smtClean="0">
                <a:latin typeface="Times New Roman" pitchFamily="18" charset="0"/>
                <a:cs typeface="Arial" charset="0"/>
              </a:rPr>
              <a:t>1</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Now, just traverse the list and record only those numbers for which the bit is </a:t>
            </a:r>
            <a:r>
              <a:rPr lang="en-US" altLang="en-US" dirty="0" smtClean="0">
                <a:latin typeface="Times New Roman" pitchFamily="18" charset="0"/>
                <a:cs typeface="Arial" charset="0"/>
              </a:rPr>
              <a:t>1</a:t>
            </a:r>
            <a:r>
              <a:rPr lang="en-US" altLang="en-US" dirty="0" smtClean="0">
                <a:latin typeface="Arial" charset="0"/>
                <a:cs typeface="Arial" charset="0"/>
              </a:rPr>
              <a:t> (true):</a:t>
            </a:r>
          </a:p>
          <a:p>
            <a:pPr algn="ctr">
              <a:buFontTx/>
              <a:buNone/>
            </a:pPr>
            <a:r>
              <a:rPr lang="en-US" altLang="en-US" dirty="0" smtClean="0">
                <a:latin typeface="Times New Roman" pitchFamily="18" charset="0"/>
                <a:cs typeface="Arial" charset="0"/>
              </a:rPr>
              <a:t>  0     1     4     6     7     8   10   11   12   14   15</a:t>
            </a:r>
          </a:p>
          <a:p>
            <a:pPr algn="ctr">
              <a:buFontTx/>
              <a:buNone/>
            </a:pPr>
            <a:r>
              <a:rPr lang="en-US" altLang="en-US" dirty="0" smtClean="0">
                <a:latin typeface="Times New Roman" pitchFamily="18" charset="0"/>
                <a:cs typeface="Arial" charset="0"/>
              </a:rPr>
              <a:t>16   18   19   20   22   23   26   27   28   29   31 </a:t>
            </a:r>
          </a:p>
        </p:txBody>
      </p:sp>
      <p:sp>
        <p:nvSpPr>
          <p:cNvPr id="15365"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7.7.3</a:t>
            </a:r>
          </a:p>
        </p:txBody>
      </p:sp>
    </p:spTree>
    <p:extLst>
      <p:ext uri="{BB962C8B-B14F-4D97-AF65-F5344CB8AC3E}">
        <p14:creationId xmlns:p14="http://schemas.microsoft.com/office/powerpoint/2010/main" val="31842291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en-US" altLang="en-US" dirty="0" smtClean="0">
                <a:latin typeface="Arial" charset="0"/>
                <a:cs typeface="Arial" charset="0"/>
              </a:rPr>
              <a:t>Analysis</a:t>
            </a:r>
          </a:p>
        </p:txBody>
      </p:sp>
      <p:sp>
        <p:nvSpPr>
          <p:cNvPr id="16387"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How is this so fast?</a:t>
            </a:r>
          </a:p>
          <a:p>
            <a:pPr lvl="1"/>
            <a:r>
              <a:rPr lang="en-US" altLang="en-US" dirty="0" smtClean="0">
                <a:latin typeface="Arial" charset="0"/>
                <a:cs typeface="Arial" charset="0"/>
              </a:rPr>
              <a:t>An algorithm which can sort arbitrary data must be </a:t>
            </a:r>
            <a:r>
              <a:rPr lang="en-US" altLang="en-US" b="1" dirty="0" smtClean="0">
                <a:latin typeface="Symbol" pitchFamily="18" charset="2"/>
                <a:cs typeface="Arial" charset="0"/>
              </a:rPr>
              <a:t>W</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 </a:t>
            </a:r>
            <a:r>
              <a:rPr lang="en-US" altLang="en-US" dirty="0" err="1" smtClean="0">
                <a:latin typeface="Times New Roman" pitchFamily="18" charset="0"/>
                <a:cs typeface="Arial" charset="0"/>
              </a:rPr>
              <a:t>ln</a:t>
            </a:r>
            <a:r>
              <a:rPr lang="en-US" altLang="en-US" dirty="0" smtClean="0">
                <a:latin typeface="Times New Roman" pitchFamily="18" charset="0"/>
                <a:cs typeface="Arial" charset="0"/>
              </a:rPr>
              <a:t>(</a:t>
            </a:r>
            <a:r>
              <a:rPr lang="en-US" altLang="en-US" i="1" dirty="0" smtClean="0">
                <a:latin typeface="Times New Roman" pitchFamily="18" charset="0"/>
                <a:cs typeface="Arial" charset="0"/>
              </a:rPr>
              <a:t>n</a:t>
            </a:r>
            <a:r>
              <a:rPr lang="en-US" altLang="en-US" dirty="0" smtClean="0">
                <a:latin typeface="Times New Roman" pitchFamily="18" charset="0"/>
                <a:cs typeface="Arial" charset="0"/>
              </a:rPr>
              <a:t>))</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In this case, we don’t have arbitrary data:  we have one further constraint, that the items being sorted fall within a certain range</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Using this assumption, we can reduce the run time</a:t>
            </a:r>
          </a:p>
        </p:txBody>
      </p:sp>
      <p:sp>
        <p:nvSpPr>
          <p:cNvPr id="16388"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7.7.3</a:t>
            </a:r>
          </a:p>
        </p:txBody>
      </p:sp>
    </p:spTree>
    <p:extLst>
      <p:ext uri="{BB962C8B-B14F-4D97-AF65-F5344CB8AC3E}">
        <p14:creationId xmlns:p14="http://schemas.microsoft.com/office/powerpoint/2010/main" val="304777029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r>
              <a:rPr lang="en-US" altLang="en-US" dirty="0" smtClean="0">
                <a:latin typeface="Arial" charset="0"/>
                <a:cs typeface="Arial" charset="0"/>
              </a:rPr>
              <a:t>Counting sort</a:t>
            </a:r>
          </a:p>
        </p:txBody>
      </p:sp>
      <p:sp>
        <p:nvSpPr>
          <p:cNvPr id="17411" name="Rectangle 3"/>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Modification:  what if there are repetitions in the data</a:t>
            </a:r>
          </a:p>
          <a:p>
            <a:pPr lvl="1"/>
            <a:r>
              <a:rPr lang="en-US" altLang="en-US" dirty="0" smtClean="0">
                <a:latin typeface="Arial" charset="0"/>
                <a:cs typeface="Arial" charset="0"/>
              </a:rPr>
              <a:t>In this case, a bit vector is insufficient</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Two options, each bucket is either:</a:t>
            </a:r>
          </a:p>
          <a:p>
            <a:pPr lvl="1"/>
            <a:r>
              <a:rPr lang="en-US" altLang="en-US" dirty="0" smtClean="0">
                <a:latin typeface="Arial" charset="0"/>
                <a:cs typeface="Arial" charset="0"/>
              </a:rPr>
              <a:t>a counter, or</a:t>
            </a:r>
          </a:p>
          <a:p>
            <a:pPr lvl="1"/>
            <a:r>
              <a:rPr lang="en-US" altLang="en-US" dirty="0" smtClean="0">
                <a:latin typeface="Arial" charset="0"/>
                <a:cs typeface="Arial" charset="0"/>
              </a:rPr>
              <a:t>a linked list</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The first is better if objects in the bin are the same</a:t>
            </a:r>
          </a:p>
        </p:txBody>
      </p:sp>
      <p:sp>
        <p:nvSpPr>
          <p:cNvPr id="17412"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7.7.4</a:t>
            </a:r>
          </a:p>
        </p:txBody>
      </p:sp>
    </p:spTree>
    <p:extLst>
      <p:ext uri="{BB962C8B-B14F-4D97-AF65-F5344CB8AC3E}">
        <p14:creationId xmlns:p14="http://schemas.microsoft.com/office/powerpoint/2010/main" val="30745615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r>
              <a:rPr lang="en-US" altLang="en-US" smtClean="0">
                <a:latin typeface="Arial" charset="0"/>
                <a:cs typeface="Arial" charset="0"/>
              </a:rPr>
              <a:t>Example</a:t>
            </a:r>
          </a:p>
        </p:txBody>
      </p:sp>
      <p:sp>
        <p:nvSpPr>
          <p:cNvPr id="1843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Sort the digits</a:t>
            </a:r>
          </a:p>
          <a:p>
            <a:pPr>
              <a:buFontTx/>
              <a:buNone/>
            </a:pPr>
            <a:r>
              <a:rPr lang="en-US" altLang="en-US" smtClean="0">
                <a:latin typeface="Arial" charset="0"/>
                <a:cs typeface="Arial" charset="0"/>
              </a:rPr>
              <a:t>  0 3 2 8 5 3 7 5 3 2 8 2 3 5 1 3 2 8 5 3 4 9 2 3 5 1 0 9 3 5 2 3 5 4 2 1 3</a:t>
            </a:r>
          </a:p>
          <a:p>
            <a:endParaRPr lang="en-US" altLang="en-US" smtClean="0">
              <a:latin typeface="Arial" charset="0"/>
              <a:cs typeface="Arial" charset="0"/>
            </a:endParaRPr>
          </a:p>
          <a:p>
            <a:pPr>
              <a:buFont typeface="Arial" charset="0"/>
              <a:buNone/>
            </a:pPr>
            <a:r>
              <a:rPr lang="en-US" altLang="en-US" smtClean="0">
                <a:latin typeface="Arial" charset="0"/>
                <a:cs typeface="Arial" charset="0"/>
              </a:rPr>
              <a:t>	We start with an array of 10 counters, each initially set to zero:</a:t>
            </a:r>
          </a:p>
        </p:txBody>
      </p:sp>
      <p:pic>
        <p:nvPicPr>
          <p:cNvPr id="18436" name="Picture 5" descr="counter0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7050" y="3213100"/>
            <a:ext cx="536575" cy="223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7"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7.7.4</a:t>
            </a:r>
          </a:p>
        </p:txBody>
      </p:sp>
    </p:spTree>
    <p:extLst>
      <p:ext uri="{BB962C8B-B14F-4D97-AF65-F5344CB8AC3E}">
        <p14:creationId xmlns:p14="http://schemas.microsoft.com/office/powerpoint/2010/main" val="223981082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r>
              <a:rPr lang="en-US" altLang="en-US" smtClean="0">
                <a:latin typeface="Arial" charset="0"/>
                <a:cs typeface="Arial" charset="0"/>
              </a:rPr>
              <a:t>Example</a:t>
            </a:r>
          </a:p>
        </p:txBody>
      </p:sp>
      <p:sp>
        <p:nvSpPr>
          <p:cNvPr id="1945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Moving through the first 10 digits</a:t>
            </a:r>
          </a:p>
          <a:p>
            <a:pPr>
              <a:buFontTx/>
              <a:buNone/>
            </a:pPr>
            <a:r>
              <a:rPr lang="en-US" altLang="en-US" smtClean="0">
                <a:latin typeface="Arial" charset="0"/>
                <a:cs typeface="Arial" charset="0"/>
              </a:rPr>
              <a:t>  </a:t>
            </a:r>
            <a:r>
              <a:rPr lang="en-US" altLang="en-US" smtClean="0">
                <a:solidFill>
                  <a:srgbClr val="FF0000"/>
                </a:solidFill>
                <a:latin typeface="Arial" charset="0"/>
                <a:cs typeface="Arial" charset="0"/>
              </a:rPr>
              <a:t>0 3 2 8 5 3 7 5 3 2</a:t>
            </a:r>
            <a:r>
              <a:rPr lang="en-US" altLang="en-US" smtClean="0">
                <a:latin typeface="Arial" charset="0"/>
                <a:cs typeface="Arial" charset="0"/>
              </a:rPr>
              <a:t> 8 2 3 5 1 3 2 8 5 3 4 9 2 3 5 1 0 9 3 5 2 3 5 4 2 1 3</a:t>
            </a:r>
          </a:p>
          <a:p>
            <a:pPr>
              <a:buFontTx/>
              <a:buNone/>
            </a:pPr>
            <a:r>
              <a:rPr lang="en-US" altLang="en-US" smtClean="0">
                <a:latin typeface="Arial" charset="0"/>
                <a:cs typeface="Arial" charset="0"/>
              </a:rPr>
              <a:t>	we increment the corresponding buckets</a:t>
            </a:r>
          </a:p>
        </p:txBody>
      </p:sp>
      <p:pic>
        <p:nvPicPr>
          <p:cNvPr id="19460" name="Picture 5" descr="counter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7050" y="3213100"/>
            <a:ext cx="536575" cy="223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9461"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7.7.4</a:t>
            </a:r>
          </a:p>
        </p:txBody>
      </p:sp>
    </p:spTree>
    <p:extLst>
      <p:ext uri="{BB962C8B-B14F-4D97-AF65-F5344CB8AC3E}">
        <p14:creationId xmlns:p14="http://schemas.microsoft.com/office/powerpoint/2010/main" val="26924080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5" descr="counter0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7050" y="3213100"/>
            <a:ext cx="536575" cy="223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3" name="Rectangle 2"/>
          <p:cNvSpPr>
            <a:spLocks noGrp="1" noChangeArrowheads="1"/>
          </p:cNvSpPr>
          <p:nvPr>
            <p:ph type="title"/>
          </p:nvPr>
        </p:nvSpPr>
        <p:spPr/>
        <p:txBody>
          <a:bodyPr/>
          <a:lstStyle/>
          <a:p>
            <a:r>
              <a:rPr lang="en-US" altLang="en-US" smtClean="0">
                <a:latin typeface="Arial" charset="0"/>
                <a:cs typeface="Arial" charset="0"/>
              </a:rPr>
              <a:t>Example</a:t>
            </a:r>
          </a:p>
        </p:txBody>
      </p:sp>
      <p:sp>
        <p:nvSpPr>
          <p:cNvPr id="20484"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Moving through remaining digits</a:t>
            </a:r>
          </a:p>
          <a:p>
            <a:pPr>
              <a:buFontTx/>
              <a:buNone/>
            </a:pPr>
            <a:r>
              <a:rPr lang="en-US" altLang="en-US" smtClean="0">
                <a:latin typeface="Arial" charset="0"/>
                <a:cs typeface="Arial" charset="0"/>
              </a:rPr>
              <a:t>  0 3 2 8 5 3 7 5 3 2 </a:t>
            </a:r>
            <a:r>
              <a:rPr lang="en-US" altLang="en-US" smtClean="0">
                <a:solidFill>
                  <a:schemeClr val="hlink"/>
                </a:solidFill>
                <a:latin typeface="Arial" charset="0"/>
                <a:cs typeface="Arial" charset="0"/>
              </a:rPr>
              <a:t>8 2 3 5 1 3 2 8 5 3 4 9 2 3 5 1 0 9 3 5 2 3 5 4 2 1 3</a:t>
            </a:r>
          </a:p>
          <a:p>
            <a:pPr>
              <a:buFontTx/>
              <a:buNone/>
            </a:pPr>
            <a:r>
              <a:rPr lang="en-US" altLang="en-US" smtClean="0">
                <a:latin typeface="Arial" charset="0"/>
                <a:cs typeface="Arial" charset="0"/>
              </a:rPr>
              <a:t>	we continue incrementing the corresponding buckets</a:t>
            </a:r>
          </a:p>
        </p:txBody>
      </p:sp>
      <p:sp>
        <p:nvSpPr>
          <p:cNvPr id="20485"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7.7.4</a:t>
            </a:r>
          </a:p>
        </p:txBody>
      </p:sp>
    </p:spTree>
    <p:extLst>
      <p:ext uri="{BB962C8B-B14F-4D97-AF65-F5344CB8AC3E}">
        <p14:creationId xmlns:p14="http://schemas.microsoft.com/office/powerpoint/2010/main" val="163989820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5" descr="counter0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7050" y="3213100"/>
            <a:ext cx="536575" cy="223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7" name="Rectangle 3"/>
          <p:cNvSpPr>
            <a:spLocks noGrp="1" noChangeArrowheads="1"/>
          </p:cNvSpPr>
          <p:nvPr>
            <p:ph type="title"/>
          </p:nvPr>
        </p:nvSpPr>
        <p:spPr/>
        <p:txBody>
          <a:bodyPr/>
          <a:lstStyle/>
          <a:p>
            <a:r>
              <a:rPr lang="en-US" altLang="en-US" smtClean="0">
                <a:latin typeface="Arial" charset="0"/>
                <a:cs typeface="Arial" charset="0"/>
              </a:rPr>
              <a:t>Example</a:t>
            </a:r>
          </a:p>
        </p:txBody>
      </p:sp>
      <p:sp>
        <p:nvSpPr>
          <p:cNvPr id="21508" name="Rectangle 4"/>
          <p:cNvSpPr>
            <a:spLocks noGrp="1" noChangeArrowheads="1"/>
          </p:cNvSpPr>
          <p:nvPr>
            <p:ph type="body" idx="1"/>
          </p:nvPr>
        </p:nvSpPr>
        <p:spPr/>
        <p:txBody>
          <a:bodyPr/>
          <a:lstStyle/>
          <a:p>
            <a:pPr>
              <a:buFont typeface="Arial" charset="0"/>
              <a:buNone/>
            </a:pPr>
            <a:r>
              <a:rPr lang="en-US" altLang="en-US" dirty="0" smtClean="0">
                <a:latin typeface="Arial" charset="0"/>
                <a:cs typeface="Arial" charset="0"/>
              </a:rPr>
              <a:t>	We now simply read off the number of each occurrence:</a:t>
            </a:r>
          </a:p>
          <a:p>
            <a:pPr>
              <a:buFontTx/>
              <a:buNone/>
            </a:pPr>
            <a:r>
              <a:rPr lang="en-US" altLang="en-US" dirty="0" smtClean="0">
                <a:latin typeface="Arial" charset="0"/>
                <a:cs typeface="Arial" charset="0"/>
              </a:rPr>
              <a:t>  0 0 1 1 1 </a:t>
            </a:r>
            <a:r>
              <a:rPr lang="en-US" altLang="en-US" dirty="0" smtClean="0">
                <a:solidFill>
                  <a:srgbClr val="FF0000"/>
                </a:solidFill>
                <a:latin typeface="Arial" charset="0"/>
                <a:cs typeface="Arial" charset="0"/>
              </a:rPr>
              <a:t>2 2 2 2 2 2 2</a:t>
            </a:r>
            <a:r>
              <a:rPr lang="en-US" altLang="en-US" dirty="0" smtClean="0">
                <a:latin typeface="Arial" charset="0"/>
                <a:cs typeface="Arial" charset="0"/>
              </a:rPr>
              <a:t> 3 3 3 3 3 3 3 3 3 3 </a:t>
            </a:r>
            <a:r>
              <a:rPr lang="en-US" altLang="en-US" dirty="0" smtClean="0">
                <a:solidFill>
                  <a:schemeClr val="hlink"/>
                </a:solidFill>
                <a:latin typeface="Arial" charset="0"/>
                <a:cs typeface="Arial" charset="0"/>
              </a:rPr>
              <a:t>4 4</a:t>
            </a:r>
            <a:r>
              <a:rPr lang="en-US" altLang="en-US" dirty="0" smtClean="0">
                <a:latin typeface="Arial" charset="0"/>
                <a:cs typeface="Arial" charset="0"/>
              </a:rPr>
              <a:t> 5 5 5 5 5 5 5 7 8 8 8 9 9</a:t>
            </a:r>
          </a:p>
          <a:p>
            <a:pPr>
              <a:buFont typeface="Arial" charset="0"/>
              <a:buNone/>
            </a:pPr>
            <a:endParaRPr lang="en-US" altLang="en-US" dirty="0" smtClean="0">
              <a:latin typeface="Arial" charset="0"/>
              <a:cs typeface="Arial" charset="0"/>
            </a:endParaRPr>
          </a:p>
          <a:p>
            <a:pPr>
              <a:buFont typeface="Arial" charset="0"/>
              <a:buNone/>
            </a:pPr>
            <a:r>
              <a:rPr lang="en-US" altLang="en-US" dirty="0" smtClean="0">
                <a:latin typeface="Arial" charset="0"/>
                <a:cs typeface="Arial" charset="0"/>
              </a:rPr>
              <a:t>	For example</a:t>
            </a:r>
          </a:p>
          <a:p>
            <a:pPr lvl="1"/>
            <a:r>
              <a:rPr lang="en-US" altLang="en-US" dirty="0" smtClean="0">
                <a:latin typeface="Arial" charset="0"/>
                <a:cs typeface="Arial" charset="0"/>
              </a:rPr>
              <a:t>There are seven </a:t>
            </a:r>
            <a:r>
              <a:rPr lang="en-US" altLang="en-US" dirty="0" smtClean="0">
                <a:solidFill>
                  <a:srgbClr val="FF0000"/>
                </a:solidFill>
                <a:latin typeface="Arial" charset="0"/>
                <a:cs typeface="Arial" charset="0"/>
              </a:rPr>
              <a:t>2</a:t>
            </a:r>
            <a:r>
              <a:rPr lang="en-US" altLang="en-US" dirty="0" smtClean="0">
                <a:latin typeface="Arial" charset="0"/>
                <a:cs typeface="Arial" charset="0"/>
              </a:rPr>
              <a:t>s</a:t>
            </a:r>
          </a:p>
          <a:p>
            <a:pPr lvl="1"/>
            <a:r>
              <a:rPr lang="en-US" altLang="en-US" dirty="0" smtClean="0">
                <a:latin typeface="Arial" charset="0"/>
                <a:cs typeface="Arial" charset="0"/>
              </a:rPr>
              <a:t>There are two </a:t>
            </a:r>
            <a:r>
              <a:rPr lang="en-US" altLang="en-US" dirty="0" smtClean="0">
                <a:solidFill>
                  <a:schemeClr val="hlink"/>
                </a:solidFill>
                <a:latin typeface="Arial" charset="0"/>
                <a:cs typeface="Arial" charset="0"/>
              </a:rPr>
              <a:t>4</a:t>
            </a:r>
            <a:r>
              <a:rPr lang="en-US" altLang="en-US" dirty="0" smtClean="0">
                <a:latin typeface="Arial" charset="0"/>
                <a:cs typeface="Arial" charset="0"/>
              </a:rPr>
              <a:t>s</a:t>
            </a:r>
          </a:p>
        </p:txBody>
      </p:sp>
      <p:sp>
        <p:nvSpPr>
          <p:cNvPr id="21509"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7.7.4</a:t>
            </a:r>
          </a:p>
        </p:txBody>
      </p:sp>
    </p:spTree>
    <p:extLst>
      <p:ext uri="{BB962C8B-B14F-4D97-AF65-F5344CB8AC3E}">
        <p14:creationId xmlns:p14="http://schemas.microsoft.com/office/powerpoint/2010/main" val="20060367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Grp="1" noChangeArrowheads="1"/>
          </p:cNvSpPr>
          <p:nvPr>
            <p:ph type="title"/>
          </p:nvPr>
        </p:nvSpPr>
        <p:spPr/>
        <p:txBody>
          <a:bodyPr/>
          <a:lstStyle/>
          <a:p>
            <a:r>
              <a:rPr lang="en-US" altLang="en-US" dirty="0" smtClean="0">
                <a:latin typeface="Arial" charset="0"/>
                <a:cs typeface="Arial" charset="0"/>
              </a:rPr>
              <a:t>Run-time summary</a:t>
            </a:r>
          </a:p>
        </p:txBody>
      </p:sp>
      <p:sp>
        <p:nvSpPr>
          <p:cNvPr id="2253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following table summarizes the run-times of bucket sort which will always require </a:t>
            </a:r>
            <a:r>
              <a:rPr lang="en-US" altLang="en-US" smtClean="0">
                <a:latin typeface="Symbol" pitchFamily="18" charset="2"/>
                <a:cs typeface="Arial" charset="0"/>
              </a:rPr>
              <a:t>Q</a:t>
            </a:r>
            <a:r>
              <a:rPr lang="en-US" altLang="en-US" smtClean="0">
                <a:latin typeface="Times New Roman" pitchFamily="18" charset="0"/>
                <a:cs typeface="Arial" charset="0"/>
              </a:rPr>
              <a:t>(</a:t>
            </a:r>
            <a:r>
              <a:rPr lang="en-US" altLang="en-US" i="1" smtClean="0">
                <a:latin typeface="Times New Roman" pitchFamily="18" charset="0"/>
                <a:cs typeface="Arial" charset="0"/>
              </a:rPr>
              <a:t>m</a:t>
            </a:r>
            <a:r>
              <a:rPr lang="en-US" altLang="en-US" smtClean="0">
                <a:latin typeface="Times New Roman" pitchFamily="18" charset="0"/>
                <a:cs typeface="Arial" charset="0"/>
              </a:rPr>
              <a:t>)</a:t>
            </a:r>
            <a:r>
              <a:rPr lang="en-US" altLang="en-US" smtClean="0">
                <a:latin typeface="Arial" charset="0"/>
                <a:cs typeface="Arial" charset="0"/>
              </a:rPr>
              <a:t> memory</a:t>
            </a:r>
            <a:endParaRPr lang="en-US" altLang="en-US" smtClean="0">
              <a:latin typeface="Times New Roman" pitchFamily="18" charset="0"/>
              <a:cs typeface="Arial" charset="0"/>
            </a:endParaRPr>
          </a:p>
          <a:p>
            <a:pPr>
              <a:buFont typeface="Arial" charset="0"/>
              <a:buNone/>
            </a:pPr>
            <a:endParaRPr lang="en-US" altLang="en-US" smtClean="0">
              <a:latin typeface="Arial" charset="0"/>
              <a:cs typeface="Arial" charset="0"/>
            </a:endParaRPr>
          </a:p>
        </p:txBody>
      </p:sp>
      <p:graphicFrame>
        <p:nvGraphicFramePr>
          <p:cNvPr id="140333" name="Group 45"/>
          <p:cNvGraphicFramePr>
            <a:graphicFrameLocks noGrp="1"/>
          </p:cNvGraphicFramePr>
          <p:nvPr/>
        </p:nvGraphicFramePr>
        <p:xfrm>
          <a:off x="1835150" y="2492375"/>
          <a:ext cx="5616575" cy="1584816"/>
        </p:xfrm>
        <a:graphic>
          <a:graphicData uri="http://schemas.openxmlformats.org/drawingml/2006/table">
            <a:tbl>
              <a:tblPr/>
              <a:tblGrid>
                <a:gridCol w="1160062"/>
                <a:gridCol w="1404107"/>
                <a:gridCol w="1526203"/>
                <a:gridCol w="1526203"/>
              </a:tblGrid>
              <a:tr h="396081">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1" i="0" u="none" strike="noStrike" cap="none" normalizeH="0" baseline="0" dirty="0" smtClean="0">
                          <a:ln>
                            <a:noFill/>
                          </a:ln>
                          <a:solidFill>
                            <a:schemeClr val="tx1"/>
                          </a:solidFill>
                          <a:effectLst/>
                          <a:latin typeface="Arial" charset="0"/>
                        </a:rPr>
                        <a:t>Case</a:t>
                      </a:r>
                    </a:p>
                  </a:txBody>
                  <a:tcPr marL="91439" marR="91439" marT="45702" marB="45702"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1800" b="1" i="0" u="none" strike="noStrike" cap="none" normalizeH="0" baseline="0" dirty="0" smtClean="0">
                          <a:ln>
                            <a:noFill/>
                          </a:ln>
                          <a:solidFill>
                            <a:schemeClr val="tx1"/>
                          </a:solidFill>
                          <a:effectLst/>
                          <a:latin typeface="Arial" charset="0"/>
                        </a:rPr>
                        <a:t>Run Time</a:t>
                      </a:r>
                    </a:p>
                  </a:txBody>
                  <a:tcPr marL="91439" marR="91439" marT="45702" marB="457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1" i="0" u="none" strike="noStrike" cap="none" normalizeH="0" baseline="0" dirty="0" smtClean="0">
                          <a:ln>
                            <a:noFill/>
                          </a:ln>
                          <a:solidFill>
                            <a:schemeClr val="tx1"/>
                          </a:solidFill>
                          <a:effectLst/>
                          <a:latin typeface="Arial" charset="0"/>
                        </a:rPr>
                        <a:t>Memory</a:t>
                      </a:r>
                    </a:p>
                  </a:txBody>
                  <a:tcPr marL="91439" marR="91439" marT="45702" marB="457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285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1" i="0" u="none" strike="noStrike" cap="none" normalizeH="0" baseline="0" dirty="0" smtClean="0">
                          <a:ln>
                            <a:noFill/>
                          </a:ln>
                          <a:solidFill>
                            <a:schemeClr val="tx1"/>
                          </a:solidFill>
                          <a:effectLst/>
                          <a:latin typeface="Arial" charset="0"/>
                        </a:rPr>
                        <a:t>Comments</a:t>
                      </a:r>
                    </a:p>
                  </a:txBody>
                  <a:tcPr marL="91439" marR="91439" marT="45702" marB="45702"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r>
              <a:tr h="39608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Worst</a:t>
                      </a:r>
                    </a:p>
                  </a:txBody>
                  <a:tcPr marL="91439" marR="91439" marT="45702" marB="45702"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m</a:t>
                      </a:r>
                      <a:r>
                        <a:rPr kumimoji="0" lang="en-US" sz="2000" b="0" i="0" u="none" strike="noStrike" cap="none" normalizeH="0" baseline="0" dirty="0" smtClean="0">
                          <a:ln>
                            <a:noFill/>
                          </a:ln>
                          <a:solidFill>
                            <a:schemeClr val="tx1"/>
                          </a:solidFill>
                          <a:effectLst/>
                          <a:latin typeface="Times New Roman" pitchFamily="18" charset="0"/>
                        </a:rPr>
                        <a:t>)</a:t>
                      </a:r>
                    </a:p>
                  </a:txBody>
                  <a:tcPr marL="91439" marR="91439" marT="45702" marB="457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cs typeface="Times New Roman" pitchFamily="18" charset="0"/>
                        </a:rPr>
                        <a:t>w</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cs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p>
                  </a:txBody>
                  <a:tcPr marL="91439" marR="91439" marT="45702" marB="457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1" u="none" strike="noStrike" cap="none" normalizeH="0" baseline="0" dirty="0" smtClean="0">
                          <a:ln>
                            <a:noFill/>
                          </a:ln>
                          <a:solidFill>
                            <a:schemeClr val="tx1"/>
                          </a:solidFill>
                          <a:effectLst/>
                          <a:latin typeface="Times New Roman" pitchFamily="18" charset="0"/>
                          <a:cs typeface="Times New Roman" pitchFamily="18" charset="0"/>
                        </a:rPr>
                        <a:t>m</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 = </a:t>
                      </a:r>
                      <a:r>
                        <a:rPr kumimoji="0" lang="en-US" sz="2000" b="0" i="0" u="none" strike="noStrike" cap="none" normalizeH="0" baseline="0" dirty="0" smtClean="0">
                          <a:ln>
                            <a:noFill/>
                          </a:ln>
                          <a:solidFill>
                            <a:schemeClr val="tx1"/>
                          </a:solidFill>
                          <a:effectLst/>
                          <a:latin typeface="Symbol" pitchFamily="18" charset="2"/>
                          <a:cs typeface="Times New Roman" pitchFamily="18" charset="0"/>
                        </a:rPr>
                        <a:t>w</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cs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p>
                  </a:txBody>
                  <a:tcPr marL="91439" marR="91439" marT="45702" marB="45702"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9608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Arial" charset="0"/>
                        </a:rPr>
                        <a:t>Average</a:t>
                      </a:r>
                    </a:p>
                  </a:txBody>
                  <a:tcPr marL="91439" marR="91439" marT="45702" marB="45702"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 + m</a:t>
                      </a:r>
                      <a:r>
                        <a:rPr kumimoji="0" lang="en-US" sz="2000" b="0" i="0" u="none" strike="noStrike" cap="none" normalizeH="0" baseline="0" dirty="0" smtClean="0">
                          <a:ln>
                            <a:noFill/>
                          </a:ln>
                          <a:solidFill>
                            <a:schemeClr val="tx1"/>
                          </a:solidFill>
                          <a:effectLst/>
                          <a:latin typeface="Times New Roman" pitchFamily="18" charset="0"/>
                        </a:rPr>
                        <a:t>)</a:t>
                      </a:r>
                    </a:p>
                  </a:txBody>
                  <a:tcPr marL="91439" marR="91439" marT="45702" marB="457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cs typeface="Times New Roman" pitchFamily="18" charset="0"/>
                        </a:rPr>
                        <a:t>m</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endParaRPr kumimoji="0" lang="en-US" sz="2000" b="0" i="0" u="none" strike="noStrike" cap="none" normalizeH="0" baseline="0" dirty="0" smtClean="0">
                        <a:ln>
                          <a:noFill/>
                        </a:ln>
                        <a:solidFill>
                          <a:schemeClr val="tx1"/>
                        </a:solidFill>
                        <a:effectLst/>
                        <a:latin typeface="Arial" charset="0"/>
                      </a:endParaRPr>
                    </a:p>
                  </a:txBody>
                  <a:tcPr marL="91439" marR="91439" marT="45702" marB="457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endParaRPr kumimoji="0" lang="en-US" sz="2000" b="0" i="0" u="none" strike="noStrike" cap="none" normalizeH="0" baseline="0" dirty="0" smtClean="0">
                        <a:ln>
                          <a:noFill/>
                        </a:ln>
                        <a:solidFill>
                          <a:schemeClr val="tx1"/>
                        </a:solidFill>
                        <a:effectLst/>
                        <a:latin typeface="Arial" charset="0"/>
                      </a:endParaRPr>
                    </a:p>
                  </a:txBody>
                  <a:tcPr marL="91439" marR="91439" marT="45702" marB="45702"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a:noFill/>
                    </a:lnTlToBr>
                    <a:lnBlToTr>
                      <a:noFill/>
                    </a:lnBlToTr>
                    <a:noFill/>
                  </a:tcPr>
                </a:tc>
              </a:tr>
              <a:tr h="396081">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tx1"/>
                          </a:solidFill>
                          <a:effectLst/>
                          <a:latin typeface="Arial" charset="0"/>
                        </a:rPr>
                        <a:t>Best</a:t>
                      </a:r>
                    </a:p>
                  </a:txBody>
                  <a:tcPr marL="91439" marR="91439" marT="45702" marB="45702" horzOverflow="overflow">
                    <a:lnL w="28575"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rPr>
                        <a:t>Q</a:t>
                      </a:r>
                      <a:r>
                        <a:rPr kumimoji="0" lang="en-US" sz="2000" b="0" i="0" u="none" strike="noStrike" cap="none" normalizeH="0" baseline="0" dirty="0" smtClean="0">
                          <a:ln>
                            <a:noFill/>
                          </a:ln>
                          <a:solidFill>
                            <a:schemeClr val="tx1"/>
                          </a:solidFill>
                          <a:effectLst/>
                          <a:latin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rPr>
                        <a:t>)</a:t>
                      </a:r>
                    </a:p>
                  </a:txBody>
                  <a:tcPr marL="91439" marR="91439" marT="45702" marB="457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tx1"/>
                          </a:solidFill>
                          <a:effectLst/>
                          <a:latin typeface="Symbol" pitchFamily="18" charset="2"/>
                          <a:cs typeface="Times New Roman" pitchFamily="18" charset="0"/>
                        </a:rPr>
                        <a:t>o</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cs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p>
                  </a:txBody>
                  <a:tcPr marL="91439" marR="91439" marT="45702" marB="45702" horzOverflow="overflow">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000" b="0" i="1" u="none" strike="noStrike" cap="none" normalizeH="0" baseline="0" dirty="0" smtClean="0">
                          <a:ln>
                            <a:noFill/>
                          </a:ln>
                          <a:solidFill>
                            <a:schemeClr val="tx1"/>
                          </a:solidFill>
                          <a:effectLst/>
                          <a:latin typeface="Times New Roman" pitchFamily="18" charset="0"/>
                          <a:cs typeface="Times New Roman" pitchFamily="18" charset="0"/>
                        </a:rPr>
                        <a:t>m</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 = </a:t>
                      </a:r>
                      <a:r>
                        <a:rPr kumimoji="0" lang="en-US" sz="2000" b="0" i="0" u="none" strike="noStrike" cap="none" normalizeH="0" baseline="0" dirty="0" smtClean="0">
                          <a:ln>
                            <a:noFill/>
                          </a:ln>
                          <a:solidFill>
                            <a:schemeClr val="tx1"/>
                          </a:solidFill>
                          <a:effectLst/>
                          <a:latin typeface="Symbol" pitchFamily="18" charset="2"/>
                          <a:cs typeface="Times New Roman" pitchFamily="18" charset="0"/>
                        </a:rPr>
                        <a:t>o</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r>
                        <a:rPr kumimoji="0" lang="en-US" sz="2000" b="0" i="1" u="none" strike="noStrike" cap="none" normalizeH="0" baseline="0" dirty="0" smtClean="0">
                          <a:ln>
                            <a:noFill/>
                          </a:ln>
                          <a:solidFill>
                            <a:schemeClr val="tx1"/>
                          </a:solidFill>
                          <a:effectLst/>
                          <a:latin typeface="Times New Roman" pitchFamily="18" charset="0"/>
                          <a:cs typeface="Times New Roman" pitchFamily="18" charset="0"/>
                        </a:rPr>
                        <a:t>n</a:t>
                      </a:r>
                      <a:r>
                        <a:rPr kumimoji="0" lang="en-US" sz="2000" b="0" i="0" u="none" strike="noStrike" cap="none" normalizeH="0" baseline="0" dirty="0" smtClean="0">
                          <a:ln>
                            <a:noFill/>
                          </a:ln>
                          <a:solidFill>
                            <a:schemeClr val="tx1"/>
                          </a:solidFill>
                          <a:effectLst/>
                          <a:latin typeface="Times New Roman" pitchFamily="18" charset="0"/>
                          <a:cs typeface="Times New Roman" pitchFamily="18" charset="0"/>
                        </a:rPr>
                        <a:t>)</a:t>
                      </a:r>
                    </a:p>
                  </a:txBody>
                  <a:tcPr marL="91439" marR="91439" marT="45702" marB="45702" horzOverflow="overflow">
                    <a:lnL w="12700" cap="flat" cmpd="sng" algn="ctr">
                      <a:noFill/>
                      <a:prstDash val="solid"/>
                      <a:round/>
                      <a:headEnd type="none" w="med" len="med"/>
                      <a:tailEnd type="none" w="med" len="med"/>
                    </a:lnL>
                    <a:lnR w="28575" cap="flat" cmpd="sng" algn="ctr">
                      <a:noFill/>
                      <a:prstDash val="solid"/>
                      <a:round/>
                      <a:headEnd type="none" w="med" len="med"/>
                      <a:tailEnd type="none" w="med" len="med"/>
                    </a:lnR>
                    <a:lnT w="12700" cap="flat" cmpd="sng" algn="ctr">
                      <a:noFill/>
                      <a:prstDash val="solid"/>
                      <a:round/>
                      <a:headEnd type="none" w="med" len="med"/>
                      <a:tailEnd type="none" w="med" len="med"/>
                    </a:lnT>
                    <a:lnB w="28575" cap="flat" cmpd="sng" algn="ctr">
                      <a:noFill/>
                      <a:prstDash val="solid"/>
                      <a:round/>
                      <a:headEnd type="none" w="med" len="med"/>
                      <a:tailEnd type="none" w="med" len="med"/>
                    </a:lnB>
                    <a:lnTlToBr>
                      <a:noFill/>
                    </a:lnTlToBr>
                    <a:lnBlToTr>
                      <a:noFill/>
                    </a:lnBlToTr>
                    <a:noFill/>
                  </a:tcPr>
                </a:tc>
              </a:tr>
            </a:tbl>
          </a:graphicData>
        </a:graphic>
      </p:graphicFrame>
      <p:sp>
        <p:nvSpPr>
          <p:cNvPr id="22550"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7.7.5</a:t>
            </a:r>
          </a:p>
        </p:txBody>
      </p:sp>
    </p:spTree>
    <p:extLst>
      <p:ext uri="{BB962C8B-B14F-4D97-AF65-F5344CB8AC3E}">
        <p14:creationId xmlns:p14="http://schemas.microsoft.com/office/powerpoint/2010/main" val="3494388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r>
              <a:rPr lang="en-US" altLang="en-US" smtClean="0">
                <a:latin typeface="Arial" charset="0"/>
                <a:cs typeface="Arial" charset="0"/>
              </a:rPr>
              <a:t>Outline</a:t>
            </a:r>
          </a:p>
        </p:txBody>
      </p:sp>
      <p:sp>
        <p:nvSpPr>
          <p:cNvPr id="5123"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The bucket sort makes assumptions about the data being sorted</a:t>
            </a:r>
          </a:p>
          <a:p>
            <a:pPr lvl="1"/>
            <a:r>
              <a:rPr lang="en-US" altLang="en-US" smtClean="0">
                <a:latin typeface="Arial" charset="0"/>
                <a:cs typeface="Arial" charset="0"/>
              </a:rPr>
              <a:t>Consequently, we can achieve better than </a:t>
            </a:r>
            <a:r>
              <a:rPr lang="en-US" altLang="en-US" b="1" smtClean="0">
                <a:latin typeface="Symbol" pitchFamily="18" charset="2"/>
                <a:cs typeface="Arial" charset="0"/>
              </a:rPr>
              <a:t>Q</a:t>
            </a:r>
            <a:r>
              <a:rPr lang="en-US" altLang="en-US" smtClean="0">
                <a:latin typeface="Times New Roman" pitchFamily="18" charset="0"/>
                <a:cs typeface="Arial" charset="0"/>
              </a:rPr>
              <a:t>(</a:t>
            </a:r>
            <a:r>
              <a:rPr lang="en-US" altLang="en-US" i="1" smtClean="0">
                <a:latin typeface="Times New Roman" pitchFamily="18" charset="0"/>
                <a:cs typeface="Arial" charset="0"/>
              </a:rPr>
              <a:t>n</a:t>
            </a:r>
            <a:r>
              <a:rPr lang="en-US" altLang="en-US" smtClean="0">
                <a:latin typeface="Times New Roman" pitchFamily="18" charset="0"/>
                <a:cs typeface="Arial" charset="0"/>
              </a:rPr>
              <a:t> ln(</a:t>
            </a:r>
            <a:r>
              <a:rPr lang="en-US" altLang="en-US" i="1" smtClean="0">
                <a:latin typeface="Times New Roman" pitchFamily="18" charset="0"/>
                <a:cs typeface="Arial" charset="0"/>
              </a:rPr>
              <a:t>n</a:t>
            </a:r>
            <a:r>
              <a:rPr lang="en-US" altLang="en-US" smtClean="0">
                <a:latin typeface="Times New Roman" pitchFamily="18" charset="0"/>
                <a:cs typeface="Arial" charset="0"/>
              </a:rPr>
              <a:t>))</a:t>
            </a:r>
            <a:r>
              <a:rPr lang="en-US" altLang="en-US" smtClean="0">
                <a:latin typeface="Arial" charset="0"/>
                <a:cs typeface="Arial" charset="0"/>
              </a:rPr>
              <a:t> run times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will look at:</a:t>
            </a:r>
          </a:p>
          <a:p>
            <a:pPr lvl="1"/>
            <a:r>
              <a:rPr lang="en-US" altLang="en-US" smtClean="0">
                <a:latin typeface="Arial" charset="0"/>
                <a:cs typeface="Arial" charset="0"/>
              </a:rPr>
              <a:t>a supporting example</a:t>
            </a:r>
          </a:p>
          <a:p>
            <a:pPr lvl="1"/>
            <a:r>
              <a:rPr lang="en-US" altLang="en-US" smtClean="0">
                <a:latin typeface="Arial" charset="0"/>
                <a:cs typeface="Arial" charset="0"/>
              </a:rPr>
              <a:t>the algorithm</a:t>
            </a:r>
          </a:p>
          <a:p>
            <a:pPr lvl="1"/>
            <a:r>
              <a:rPr lang="en-US" altLang="en-US" smtClean="0">
                <a:latin typeface="Arial" charset="0"/>
                <a:cs typeface="Arial" charset="0"/>
              </a:rPr>
              <a:t>run times (no best-, worst-, or average-cases)</a:t>
            </a:r>
          </a:p>
          <a:p>
            <a:pPr lvl="1"/>
            <a:r>
              <a:rPr lang="en-US" altLang="en-US" smtClean="0">
                <a:latin typeface="Arial" charset="0"/>
                <a:cs typeface="Arial" charset="0"/>
              </a:rPr>
              <a:t>summary and discussion</a:t>
            </a:r>
          </a:p>
        </p:txBody>
      </p:sp>
    </p:spTree>
    <p:extLst>
      <p:ext uri="{BB962C8B-B14F-4D97-AF65-F5344CB8AC3E}">
        <p14:creationId xmlns:p14="http://schemas.microsoft.com/office/powerpoint/2010/main" val="7217395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r>
              <a:rPr lang="en-US" altLang="en-US" dirty="0" smtClean="0">
                <a:latin typeface="Arial" charset="0"/>
                <a:cs typeface="Arial" charset="0"/>
              </a:rPr>
              <a:t>Run-time summary</a:t>
            </a:r>
          </a:p>
        </p:txBody>
      </p:sp>
      <p:sp>
        <p:nvSpPr>
          <p:cNvPr id="23555"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We must assume that the number of items being sorted is comparable to the possible number of values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For example, if we were sorting </a:t>
            </a:r>
            <a:r>
              <a:rPr lang="en-US" altLang="en-US" i="1" smtClean="0">
                <a:latin typeface="Times New Roman" pitchFamily="18" charset="0"/>
                <a:cs typeface="Arial" charset="0"/>
              </a:rPr>
              <a:t>n</a:t>
            </a:r>
            <a:r>
              <a:rPr lang="en-US" altLang="en-US" smtClean="0">
                <a:latin typeface="Times New Roman" pitchFamily="18" charset="0"/>
                <a:cs typeface="Arial" charset="0"/>
              </a:rPr>
              <a:t> = 20</a:t>
            </a:r>
            <a:r>
              <a:rPr lang="en-US" altLang="en-US" smtClean="0">
                <a:latin typeface="Arial" charset="0"/>
                <a:cs typeface="Arial" charset="0"/>
              </a:rPr>
              <a:t> integers from 1 to one million, bucket sort may be argued to be </a:t>
            </a:r>
            <a:r>
              <a:rPr lang="en-US" altLang="en-US" b="1" smtClean="0">
                <a:latin typeface="Symbol" pitchFamily="18" charset="2"/>
                <a:cs typeface="Arial" charset="0"/>
              </a:rPr>
              <a:t>Q</a:t>
            </a:r>
            <a:r>
              <a:rPr lang="en-US" altLang="en-US" smtClean="0">
                <a:latin typeface="Times New Roman" pitchFamily="18" charset="0"/>
                <a:cs typeface="Arial" charset="0"/>
              </a:rPr>
              <a:t>(</a:t>
            </a:r>
            <a:r>
              <a:rPr lang="en-US" altLang="en-US" i="1" smtClean="0">
                <a:latin typeface="Times New Roman" pitchFamily="18" charset="0"/>
                <a:cs typeface="Arial" charset="0"/>
              </a:rPr>
              <a:t>n + m</a:t>
            </a:r>
            <a:r>
              <a:rPr lang="en-US" altLang="en-US" smtClean="0">
                <a:latin typeface="Times New Roman" pitchFamily="18" charset="0"/>
                <a:cs typeface="Arial" charset="0"/>
              </a:rPr>
              <a:t>)</a:t>
            </a:r>
            <a:r>
              <a:rPr lang="en-US" altLang="en-US" smtClean="0">
                <a:latin typeface="Arial" charset="0"/>
                <a:cs typeface="Arial" charset="0"/>
              </a:rPr>
              <a:t>, however, in practice, it may be less so</a:t>
            </a:r>
          </a:p>
        </p:txBody>
      </p:sp>
      <p:sp>
        <p:nvSpPr>
          <p:cNvPr id="23556"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7.7.5</a:t>
            </a:r>
          </a:p>
        </p:txBody>
      </p:sp>
    </p:spTree>
    <p:extLst>
      <p:ext uri="{BB962C8B-B14F-4D97-AF65-F5344CB8AC3E}">
        <p14:creationId xmlns:p14="http://schemas.microsoft.com/office/powerpoint/2010/main" val="122227504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Rectangle 2"/>
          <p:cNvSpPr>
            <a:spLocks noGrp="1" noChangeArrowheads="1"/>
          </p:cNvSpPr>
          <p:nvPr>
            <p:ph type="title"/>
          </p:nvPr>
        </p:nvSpPr>
        <p:spPr/>
        <p:txBody>
          <a:bodyPr/>
          <a:lstStyle/>
          <a:p>
            <a:r>
              <a:rPr lang="en-US" altLang="en-US" smtClean="0">
                <a:latin typeface="Arial" charset="0"/>
                <a:cs typeface="Arial" charset="0"/>
              </a:rPr>
              <a:t>Summary</a:t>
            </a:r>
          </a:p>
        </p:txBody>
      </p:sp>
      <p:sp>
        <p:nvSpPr>
          <p:cNvPr id="24579"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By assuming that the data falls into a given range, we can achieve </a:t>
            </a:r>
            <a:r>
              <a:rPr lang="en-US" altLang="en-US" b="1" smtClean="0">
                <a:latin typeface="Symbol" pitchFamily="18" charset="2"/>
                <a:cs typeface="Arial" charset="0"/>
              </a:rPr>
              <a:t>Q</a:t>
            </a:r>
            <a:r>
              <a:rPr lang="en-US" altLang="en-US" smtClean="0">
                <a:latin typeface="Times New Roman" pitchFamily="18" charset="0"/>
                <a:cs typeface="Arial" charset="0"/>
              </a:rPr>
              <a:t>(</a:t>
            </a:r>
            <a:r>
              <a:rPr lang="en-US" altLang="en-US" i="1" smtClean="0">
                <a:latin typeface="Times New Roman" pitchFamily="18" charset="0"/>
                <a:cs typeface="Arial" charset="0"/>
              </a:rPr>
              <a:t>n</a:t>
            </a:r>
            <a:r>
              <a:rPr lang="en-US" altLang="en-US" smtClean="0">
                <a:latin typeface="Times New Roman" pitchFamily="18" charset="0"/>
                <a:cs typeface="Arial" charset="0"/>
              </a:rPr>
              <a:t>)</a:t>
            </a:r>
            <a:r>
              <a:rPr lang="en-US" altLang="en-US" smtClean="0">
                <a:latin typeface="Arial" charset="0"/>
                <a:cs typeface="Arial" charset="0"/>
              </a:rPr>
              <a:t> sorting run times</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As any sorting algorithm must access any object at least once, the run time must be </a:t>
            </a:r>
            <a:r>
              <a:rPr lang="en-US" altLang="en-US" b="1" smtClean="0">
                <a:latin typeface="Symbol" pitchFamily="18" charset="2"/>
                <a:cs typeface="Arial" charset="0"/>
              </a:rPr>
              <a:t>Q</a:t>
            </a:r>
            <a:r>
              <a:rPr lang="en-US" altLang="en-US" smtClean="0">
                <a:latin typeface="Times New Roman" pitchFamily="18" charset="0"/>
                <a:cs typeface="Arial" charset="0"/>
              </a:rPr>
              <a:t>(</a:t>
            </a:r>
            <a:r>
              <a:rPr lang="en-US" altLang="en-US" i="1" smtClean="0">
                <a:latin typeface="Times New Roman" pitchFamily="18" charset="0"/>
                <a:cs typeface="Arial" charset="0"/>
              </a:rPr>
              <a:t>n</a:t>
            </a:r>
            <a:r>
              <a:rPr lang="en-US" altLang="en-US" smtClean="0">
                <a:latin typeface="Times New Roman" pitchFamily="18" charset="0"/>
                <a:cs typeface="Arial" charset="0"/>
              </a:rPr>
              <a:t>)</a:t>
            </a:r>
            <a:r>
              <a:rPr lang="en-US" altLang="en-US" smtClean="0">
                <a:latin typeface="Arial" charset="0"/>
                <a:cs typeface="Arial" charset="0"/>
              </a:rPr>
              <a:t> </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It is possible to use bucket sort in a more complex arrangement in radix sort if we want to keep down the number of buckets</a:t>
            </a:r>
          </a:p>
        </p:txBody>
      </p:sp>
    </p:spTree>
    <p:extLst>
      <p:ext uri="{BB962C8B-B14F-4D97-AF65-F5344CB8AC3E}">
        <p14:creationId xmlns:p14="http://schemas.microsoft.com/office/powerpoint/2010/main" val="315283869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r>
              <a:rPr lang="en-US" dirty="0" smtClean="0">
                <a:latin typeface="Arial" charset="0"/>
                <a:cs typeface="Arial" charset="0"/>
              </a:rPr>
              <a:t>References</a:t>
            </a:r>
          </a:p>
        </p:txBody>
      </p:sp>
      <p:sp>
        <p:nvSpPr>
          <p:cNvPr id="20483" name="Rectangle 3"/>
          <p:cNvSpPr>
            <a:spLocks noGrp="1" noChangeArrowheads="1"/>
          </p:cNvSpPr>
          <p:nvPr>
            <p:ph type="body" idx="1"/>
          </p:nvPr>
        </p:nvSpPr>
        <p:spPr/>
        <p:txBody>
          <a:bodyPr/>
          <a:lstStyle/>
          <a:p>
            <a:pPr marL="533400" indent="-533400">
              <a:buNone/>
              <a:defRPr/>
            </a:pPr>
            <a:r>
              <a:rPr lang="en-US" sz="1400" dirty="0" smtClean="0">
                <a:latin typeface="Arial" charset="0"/>
                <a:cs typeface="Arial" charset="0"/>
              </a:rPr>
              <a:t>	Wikipedia, </a:t>
            </a:r>
            <a:r>
              <a:rPr lang="en-US" sz="1400" dirty="0">
                <a:latin typeface="Arial" charset="0"/>
                <a:cs typeface="Arial" charset="0"/>
              </a:rPr>
              <a:t>http://</a:t>
            </a:r>
            <a:r>
              <a:rPr lang="en-US" sz="1400" dirty="0" smtClean="0">
                <a:latin typeface="Arial" charset="0"/>
                <a:cs typeface="Arial" charset="0"/>
              </a:rPr>
              <a:t>en.wikipedia.org/wiki/Bucket_sort</a:t>
            </a:r>
            <a:r>
              <a:rPr lang="en-US" sz="1400" dirty="0">
                <a:latin typeface="Arial" charset="0"/>
                <a:cs typeface="Arial" charset="0"/>
              </a:rPr>
              <a:t>		           </a:t>
            </a:r>
            <a:r>
              <a:rPr lang="en-US" sz="1400" dirty="0" smtClean="0">
                <a:latin typeface="Arial" charset="0"/>
                <a:cs typeface="Arial" charset="0"/>
              </a:rPr>
              <a:t>		</a:t>
            </a:r>
            <a:r>
              <a:rPr lang="en-US" sz="1400" smtClean="0">
                <a:latin typeface="Arial" charset="0"/>
                <a:cs typeface="Arial" charset="0"/>
              </a:rPr>
              <a:t>          </a:t>
            </a:r>
            <a:endParaRPr lang="en-CA" sz="1400" dirty="0" smtClean="0"/>
          </a:p>
          <a:p>
            <a:pPr marL="533400" indent="-533400">
              <a:buFontTx/>
              <a:buNone/>
              <a:defRPr/>
            </a:pPr>
            <a:endParaRPr lang="en-US" sz="1400" dirty="0" smtClean="0">
              <a:latin typeface="Arial" charset="0"/>
              <a:cs typeface="Arial" charset="0"/>
            </a:endParaRPr>
          </a:p>
          <a:p>
            <a:pPr marL="533400" indent="-533400">
              <a:buFontTx/>
              <a:buNone/>
            </a:pPr>
            <a:r>
              <a:rPr lang="en-US" altLang="en-US" sz="1400" dirty="0" smtClean="0">
                <a:latin typeface="Arial" charset="0"/>
                <a:cs typeface="Arial" charset="0"/>
              </a:rPr>
              <a:t>	[</a:t>
            </a:r>
            <a:r>
              <a:rPr lang="en-US" altLang="en-US" sz="1400" dirty="0">
                <a:latin typeface="Arial" charset="0"/>
                <a:cs typeface="Arial" charset="0"/>
              </a:rPr>
              <a:t>1]	Donald E. Knuth, </a:t>
            </a:r>
            <a:r>
              <a:rPr lang="en-US" altLang="en-US" sz="1400" i="1" dirty="0">
                <a:latin typeface="Arial" charset="0"/>
                <a:cs typeface="Arial" charset="0"/>
              </a:rPr>
              <a:t>The Art of Computer Programming, Volume 3:  Sorting and Searching</a:t>
            </a:r>
            <a:r>
              <a:rPr lang="en-US" altLang="en-US" sz="1400" dirty="0">
                <a:latin typeface="Arial" charset="0"/>
                <a:cs typeface="Arial" charset="0"/>
              </a:rPr>
              <a:t>, </a:t>
            </a:r>
            <a:r>
              <a:rPr lang="en-US" altLang="en-US" sz="1400" dirty="0" smtClean="0">
                <a:latin typeface="Arial" charset="0"/>
                <a:cs typeface="Arial" charset="0"/>
              </a:rPr>
              <a:t>	2</a:t>
            </a:r>
            <a:r>
              <a:rPr lang="en-US" altLang="en-US" sz="1400" baseline="30000" dirty="0" smtClean="0">
                <a:latin typeface="Arial" charset="0"/>
                <a:cs typeface="Arial" charset="0"/>
              </a:rPr>
              <a:t>nd</a:t>
            </a:r>
            <a:r>
              <a:rPr lang="en-US" altLang="en-US" sz="1400" dirty="0" smtClean="0">
                <a:latin typeface="Arial" charset="0"/>
                <a:cs typeface="Arial" charset="0"/>
              </a:rPr>
              <a:t> </a:t>
            </a:r>
            <a:r>
              <a:rPr lang="en-US" altLang="en-US" sz="1400" dirty="0">
                <a:latin typeface="Arial" charset="0"/>
                <a:cs typeface="Arial" charset="0"/>
              </a:rPr>
              <a:t>Ed., Addison Wesley, 1998, §5.1, 2, 3.</a:t>
            </a:r>
          </a:p>
          <a:p>
            <a:pPr marL="533400" indent="-533400">
              <a:buFontTx/>
              <a:buNone/>
            </a:pPr>
            <a:r>
              <a:rPr lang="en-US" altLang="en-US" sz="1400" dirty="0" smtClean="0">
                <a:latin typeface="Arial" charset="0"/>
                <a:cs typeface="Arial" charset="0"/>
              </a:rPr>
              <a:t>	[</a:t>
            </a:r>
            <a:r>
              <a:rPr lang="en-US" altLang="en-US" sz="1400" dirty="0">
                <a:latin typeface="Arial" charset="0"/>
                <a:cs typeface="Arial" charset="0"/>
              </a:rPr>
              <a:t>2]	</a:t>
            </a:r>
            <a:r>
              <a:rPr lang="en-US" altLang="en-US" sz="1400" dirty="0" err="1">
                <a:latin typeface="Arial" charset="0"/>
                <a:cs typeface="Arial" charset="0"/>
              </a:rPr>
              <a:t>Cormen</a:t>
            </a:r>
            <a:r>
              <a:rPr lang="en-US" altLang="en-US" sz="1400" dirty="0">
                <a:latin typeface="Arial" charset="0"/>
                <a:cs typeface="Arial" charset="0"/>
              </a:rPr>
              <a:t>, </a:t>
            </a:r>
            <a:r>
              <a:rPr lang="en-US" altLang="en-US" sz="1400" dirty="0" err="1">
                <a:latin typeface="Arial" charset="0"/>
                <a:cs typeface="Arial" charset="0"/>
              </a:rPr>
              <a:t>Leiserson</a:t>
            </a:r>
            <a:r>
              <a:rPr lang="en-US" altLang="en-US" sz="1400" dirty="0">
                <a:latin typeface="Arial" charset="0"/>
                <a:cs typeface="Arial" charset="0"/>
              </a:rPr>
              <a:t>, and </a:t>
            </a:r>
            <a:r>
              <a:rPr lang="en-US" altLang="en-US" sz="1400" dirty="0" err="1">
                <a:latin typeface="Arial" charset="0"/>
                <a:cs typeface="Arial" charset="0"/>
              </a:rPr>
              <a:t>Rivest</a:t>
            </a:r>
            <a:r>
              <a:rPr lang="en-US" altLang="en-US" sz="1400" dirty="0">
                <a:latin typeface="Arial" charset="0"/>
                <a:cs typeface="Arial" charset="0"/>
              </a:rPr>
              <a:t>, </a:t>
            </a:r>
            <a:r>
              <a:rPr lang="en-US" altLang="en-US" sz="1400" i="1" dirty="0">
                <a:latin typeface="Arial" charset="0"/>
                <a:cs typeface="Arial" charset="0"/>
              </a:rPr>
              <a:t>Introduction to Algorithms</a:t>
            </a:r>
            <a:r>
              <a:rPr lang="en-US" altLang="en-US" sz="1400" dirty="0">
                <a:latin typeface="Arial" charset="0"/>
                <a:cs typeface="Arial" charset="0"/>
              </a:rPr>
              <a:t>, McGraw Hill, 1990, p.137-9 and </a:t>
            </a:r>
            <a:r>
              <a:rPr lang="en-US" altLang="en-US" sz="1400" dirty="0" smtClean="0">
                <a:latin typeface="Arial" charset="0"/>
                <a:cs typeface="Arial" charset="0"/>
              </a:rPr>
              <a:t>	§</a:t>
            </a:r>
            <a:r>
              <a:rPr lang="en-US" altLang="en-US" sz="1400" dirty="0">
                <a:latin typeface="Arial" charset="0"/>
                <a:cs typeface="Arial" charset="0"/>
              </a:rPr>
              <a:t>9.1.</a:t>
            </a:r>
          </a:p>
          <a:p>
            <a:pPr marL="533400" indent="-533400">
              <a:buFontTx/>
              <a:buNone/>
            </a:pPr>
            <a:r>
              <a:rPr lang="en-US" altLang="en-US" sz="1400" dirty="0" smtClean="0">
                <a:latin typeface="Arial" charset="0"/>
                <a:cs typeface="Arial" charset="0"/>
              </a:rPr>
              <a:t>	[</a:t>
            </a:r>
            <a:r>
              <a:rPr lang="en-US" altLang="en-US" sz="1400" dirty="0">
                <a:latin typeface="Arial" charset="0"/>
                <a:cs typeface="Arial" charset="0"/>
              </a:rPr>
              <a:t>3]	Weiss, </a:t>
            </a:r>
            <a:r>
              <a:rPr lang="en-US" altLang="en-US" sz="1400" i="1" dirty="0">
                <a:latin typeface="Arial" charset="0"/>
                <a:cs typeface="Arial" charset="0"/>
              </a:rPr>
              <a:t>Data Structures and Algorithm Analysis in C++</a:t>
            </a:r>
            <a:r>
              <a:rPr lang="en-US" altLang="en-US" sz="1400" dirty="0">
                <a:latin typeface="Arial" charset="0"/>
                <a:cs typeface="Arial" charset="0"/>
              </a:rPr>
              <a:t>, </a:t>
            </a:r>
            <a:r>
              <a:rPr lang="en-US" altLang="en-US" sz="1400" i="1" dirty="0">
                <a:latin typeface="Arial" charset="0"/>
                <a:cs typeface="Arial" charset="0"/>
              </a:rPr>
              <a:t>3</a:t>
            </a:r>
            <a:r>
              <a:rPr lang="en-US" altLang="en-US" sz="1400" i="1" baseline="30000" dirty="0">
                <a:latin typeface="Arial" charset="0"/>
                <a:cs typeface="Arial" charset="0"/>
              </a:rPr>
              <a:t>rd</a:t>
            </a:r>
            <a:r>
              <a:rPr lang="en-US" altLang="en-US" sz="1400" i="1" dirty="0">
                <a:latin typeface="Arial" charset="0"/>
                <a:cs typeface="Arial" charset="0"/>
              </a:rPr>
              <a:t> Ed.</a:t>
            </a:r>
            <a:r>
              <a:rPr lang="en-US" altLang="en-US" sz="1400" dirty="0">
                <a:latin typeface="Arial" charset="0"/>
                <a:cs typeface="Arial" charset="0"/>
              </a:rPr>
              <a:t>, Addison Wesley, §7.1, </a:t>
            </a:r>
            <a:r>
              <a:rPr lang="en-US" altLang="en-US" sz="1400" dirty="0" smtClean="0">
                <a:latin typeface="Arial" charset="0"/>
                <a:cs typeface="Arial" charset="0"/>
              </a:rPr>
              <a:t>	p.261-2</a:t>
            </a:r>
            <a:r>
              <a:rPr lang="en-US" altLang="en-US" sz="1400" dirty="0">
                <a:latin typeface="Arial" charset="0"/>
                <a:cs typeface="Arial" charset="0"/>
              </a:rPr>
              <a:t>.</a:t>
            </a:r>
          </a:p>
          <a:p>
            <a:pPr marL="533400" indent="-533400">
              <a:buFontTx/>
              <a:buNone/>
            </a:pPr>
            <a:r>
              <a:rPr lang="en-US" altLang="en-US" sz="1400" dirty="0" smtClean="0">
                <a:latin typeface="Arial" charset="0"/>
                <a:cs typeface="Arial" charset="0"/>
              </a:rPr>
              <a:t>	[</a:t>
            </a:r>
            <a:r>
              <a:rPr lang="en-US" altLang="en-US" sz="1400" dirty="0">
                <a:latin typeface="Arial" charset="0"/>
                <a:cs typeface="Arial" charset="0"/>
              </a:rPr>
              <a:t>4]	Gruber, </a:t>
            </a:r>
            <a:r>
              <a:rPr lang="en-US" altLang="en-US" sz="1400" dirty="0" err="1">
                <a:latin typeface="Arial" charset="0"/>
                <a:cs typeface="Arial" charset="0"/>
              </a:rPr>
              <a:t>Holzer</a:t>
            </a:r>
            <a:r>
              <a:rPr lang="en-US" altLang="en-US" sz="1400" dirty="0">
                <a:latin typeface="Arial" charset="0"/>
                <a:cs typeface="Arial" charset="0"/>
              </a:rPr>
              <a:t>, and </a:t>
            </a:r>
            <a:r>
              <a:rPr lang="en-US" altLang="en-US" sz="1400" dirty="0" err="1">
                <a:latin typeface="Arial" charset="0"/>
                <a:cs typeface="Arial" charset="0"/>
              </a:rPr>
              <a:t>Ruepp</a:t>
            </a:r>
            <a:r>
              <a:rPr lang="en-US" altLang="en-US" sz="1400" dirty="0">
                <a:latin typeface="Arial" charset="0"/>
                <a:cs typeface="Arial" charset="0"/>
              </a:rPr>
              <a:t>, </a:t>
            </a:r>
            <a:r>
              <a:rPr lang="en-US" altLang="en-US" sz="1400" i="1" dirty="0">
                <a:latin typeface="Arial" charset="0"/>
                <a:cs typeface="Arial" charset="0"/>
              </a:rPr>
              <a:t>Sorting the Slow Way: An Analysis of Perversely Awful </a:t>
            </a:r>
            <a:r>
              <a:rPr lang="en-US" altLang="en-US" sz="1400" i="1" dirty="0" smtClean="0">
                <a:latin typeface="Arial" charset="0"/>
                <a:cs typeface="Arial" charset="0"/>
              </a:rPr>
              <a:t>	Randomized </a:t>
            </a:r>
            <a:r>
              <a:rPr lang="en-US" altLang="en-US" sz="1400" i="1" dirty="0">
                <a:latin typeface="Arial" charset="0"/>
                <a:cs typeface="Arial" charset="0"/>
              </a:rPr>
              <a:t>Sorting Algorithms</a:t>
            </a:r>
            <a:r>
              <a:rPr lang="en-US" altLang="en-US" sz="1400" dirty="0">
                <a:latin typeface="Arial" charset="0"/>
                <a:cs typeface="Arial" charset="0"/>
              </a:rPr>
              <a:t>, 4th International Conference on Fun with Algorithms, </a:t>
            </a:r>
            <a:r>
              <a:rPr lang="en-US" altLang="en-US" sz="1400" dirty="0" smtClean="0">
                <a:latin typeface="Arial" charset="0"/>
                <a:cs typeface="Arial" charset="0"/>
              </a:rPr>
              <a:t>	</a:t>
            </a:r>
            <a:r>
              <a:rPr lang="en-US" altLang="en-US" sz="1400" dirty="0" err="1" smtClean="0">
                <a:latin typeface="Arial" charset="0"/>
                <a:cs typeface="Arial" charset="0"/>
              </a:rPr>
              <a:t>Castiglioncello</a:t>
            </a:r>
            <a:r>
              <a:rPr lang="en-US" altLang="en-US" sz="1400" dirty="0">
                <a:latin typeface="Arial" charset="0"/>
                <a:cs typeface="Arial" charset="0"/>
              </a:rPr>
              <a:t>, Italy, 2007.</a:t>
            </a:r>
          </a:p>
          <a:p>
            <a:pPr marL="533400" indent="-533400">
              <a:buFontTx/>
              <a:buNone/>
              <a:defRPr/>
            </a:pPr>
            <a:endParaRPr lang="en-US" sz="1400" dirty="0">
              <a:latin typeface="Arial" charset="0"/>
              <a:cs typeface="Arial" charset="0"/>
            </a:endParaRPr>
          </a:p>
          <a:p>
            <a:pPr marL="533400" indent="-533400" algn="just">
              <a:buFont typeface="Arial" charset="0"/>
              <a:buNone/>
              <a:defRPr/>
            </a:pPr>
            <a:r>
              <a:rPr lang="en-US" sz="1400" dirty="0" smtClean="0">
                <a:solidFill>
                  <a:schemeClr val="tx1">
                    <a:lumMod val="65000"/>
                    <a:lumOff val="35000"/>
                  </a:schemeClr>
                </a:solidFill>
                <a:latin typeface="Arial" charset="0"/>
                <a:cs typeface="Arial" charset="0"/>
              </a:rPr>
              <a:t>	These slides are provided for the ECE 250</a:t>
            </a:r>
            <a:r>
              <a:rPr lang="en-US" sz="1400" i="1" dirty="0" smtClean="0">
                <a:solidFill>
                  <a:schemeClr val="tx1">
                    <a:lumMod val="65000"/>
                    <a:lumOff val="35000"/>
                  </a:schemeClr>
                </a:solidFill>
                <a:latin typeface="Arial" charset="0"/>
                <a:cs typeface="Arial" charset="0"/>
              </a:rPr>
              <a:t> Algorithms and Data Structures</a:t>
            </a:r>
            <a:r>
              <a:rPr lang="en-US" sz="1400" dirty="0" smtClean="0">
                <a:solidFill>
                  <a:schemeClr val="tx1">
                    <a:lumMod val="65000"/>
                    <a:lumOff val="35000"/>
                  </a:schemeClr>
                </a:solidFill>
                <a:latin typeface="Arial" charset="0"/>
                <a:cs typeface="Arial" charset="0"/>
              </a:rPr>
              <a:t> course.  The material in it reflects Douglas W. Harder’s best judgment in light of the information available to him at the time of preparation.  Any reliance on these course slides by any party for any other purpose are the responsibility of such parties.  Douglas W. Harder accepts no responsibility for damages, if any, suffered by any party as a result of decisions made or actions based on these course slides for any other purpose than that for which it was intended.</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r>
              <a:rPr lang="en-US" altLang="en-US" dirty="0" smtClean="0">
                <a:latin typeface="Arial" charset="0"/>
                <a:cs typeface="Arial" charset="0"/>
              </a:rPr>
              <a:t>Supporting example</a:t>
            </a:r>
          </a:p>
        </p:txBody>
      </p:sp>
      <p:sp>
        <p:nvSpPr>
          <p:cNvPr id="6147"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Suppose we are sorting a large number of local phone numbers, for example, all residential phone numbers in the 416 area code region (approximately four million)</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We could use quick sort, however that would require an array which is kept entirely in memory</a:t>
            </a:r>
          </a:p>
          <a:p>
            <a:endParaRPr lang="en-US" altLang="en-US" smtClean="0">
              <a:latin typeface="Times New Roman" pitchFamily="18" charset="0"/>
              <a:cs typeface="Arial" charset="0"/>
            </a:endParaRPr>
          </a:p>
        </p:txBody>
      </p:sp>
      <p:sp>
        <p:nvSpPr>
          <p:cNvPr id="6148"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7.7.1</a:t>
            </a:r>
          </a:p>
        </p:txBody>
      </p:sp>
    </p:spTree>
    <p:extLst>
      <p:ext uri="{BB962C8B-B14F-4D97-AF65-F5344CB8AC3E}">
        <p14:creationId xmlns:p14="http://schemas.microsoft.com/office/powerpoint/2010/main" val="18740611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r>
              <a:rPr lang="en-US" altLang="en-US" dirty="0" smtClean="0">
                <a:solidFill>
                  <a:srgbClr val="000000"/>
                </a:solidFill>
                <a:latin typeface="Arial" charset="0"/>
                <a:cs typeface="Arial" charset="0"/>
              </a:rPr>
              <a:t>Supporting example</a:t>
            </a:r>
            <a:endParaRPr lang="en-US" altLang="en-US" sz="4000" dirty="0" smtClean="0">
              <a:latin typeface="Arial" charset="0"/>
              <a:cs typeface="Arial" charset="0"/>
            </a:endParaRPr>
          </a:p>
        </p:txBody>
      </p:sp>
      <p:sp>
        <p:nvSpPr>
          <p:cNvPr id="717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Instead, consider the following scheme:</a:t>
            </a:r>
          </a:p>
          <a:p>
            <a:pPr lvl="1"/>
            <a:r>
              <a:rPr lang="en-US" altLang="en-US" smtClean="0">
                <a:latin typeface="Arial" charset="0"/>
                <a:cs typeface="Arial" charset="0"/>
              </a:rPr>
              <a:t>Create a bit vector with </a:t>
            </a:r>
            <a:r>
              <a:rPr lang="en-US" altLang="en-US" smtClean="0">
                <a:latin typeface="Times New Roman" pitchFamily="18" charset="0"/>
                <a:cs typeface="Arial" charset="0"/>
              </a:rPr>
              <a:t>10 000 000</a:t>
            </a:r>
            <a:r>
              <a:rPr lang="en-US" altLang="en-US" smtClean="0">
                <a:latin typeface="Arial" charset="0"/>
                <a:cs typeface="Arial" charset="0"/>
              </a:rPr>
              <a:t> bits</a:t>
            </a:r>
          </a:p>
          <a:p>
            <a:pPr lvl="2"/>
            <a:r>
              <a:rPr lang="en-US" altLang="en-US" smtClean="0">
                <a:latin typeface="Arial" charset="0"/>
                <a:cs typeface="Arial" charset="0"/>
              </a:rPr>
              <a:t>This requires </a:t>
            </a:r>
            <a:r>
              <a:rPr lang="en-US" altLang="en-US" smtClean="0">
                <a:latin typeface="Times New Roman" pitchFamily="18" charset="0"/>
                <a:cs typeface="Arial" charset="0"/>
              </a:rPr>
              <a:t>10</a:t>
            </a:r>
            <a:r>
              <a:rPr lang="en-US" altLang="en-US" baseline="30000" smtClean="0">
                <a:latin typeface="Times New Roman" pitchFamily="18" charset="0"/>
                <a:cs typeface="Arial" charset="0"/>
              </a:rPr>
              <a:t>7</a:t>
            </a:r>
            <a:r>
              <a:rPr lang="en-US" altLang="en-US" smtClean="0">
                <a:latin typeface="Times New Roman" pitchFamily="18" charset="0"/>
                <a:cs typeface="Arial" charset="0"/>
              </a:rPr>
              <a:t>/1024/1024/8 ≈ 1.2 MiB</a:t>
            </a:r>
          </a:p>
          <a:p>
            <a:pPr lvl="1"/>
            <a:r>
              <a:rPr lang="en-US" altLang="en-US" smtClean="0">
                <a:latin typeface="Arial" charset="0"/>
                <a:cs typeface="Arial" charset="0"/>
              </a:rPr>
              <a:t>Set each bit to </a:t>
            </a:r>
            <a:r>
              <a:rPr lang="en-US" altLang="en-US" smtClean="0">
                <a:latin typeface="Times New Roman" pitchFamily="18" charset="0"/>
                <a:cs typeface="Arial" charset="0"/>
              </a:rPr>
              <a:t>0</a:t>
            </a:r>
            <a:r>
              <a:rPr lang="en-US" altLang="en-US" smtClean="0">
                <a:latin typeface="Arial" charset="0"/>
                <a:cs typeface="Arial" charset="0"/>
              </a:rPr>
              <a:t> (indicating false)</a:t>
            </a:r>
          </a:p>
          <a:p>
            <a:pPr lvl="1"/>
            <a:r>
              <a:rPr lang="en-US" altLang="en-US" smtClean="0">
                <a:latin typeface="Arial" charset="0"/>
                <a:cs typeface="Arial" charset="0"/>
              </a:rPr>
              <a:t>For each phone number, set the bit indexed by the phone number to </a:t>
            </a:r>
            <a:r>
              <a:rPr lang="en-US" altLang="en-US" smtClean="0">
                <a:latin typeface="Times New Roman" pitchFamily="18" charset="0"/>
                <a:cs typeface="Arial" charset="0"/>
              </a:rPr>
              <a:t>1</a:t>
            </a:r>
            <a:r>
              <a:rPr lang="en-US" altLang="en-US" smtClean="0">
                <a:latin typeface="Arial" charset="0"/>
                <a:cs typeface="Arial" charset="0"/>
              </a:rPr>
              <a:t> (true)</a:t>
            </a:r>
          </a:p>
          <a:p>
            <a:pPr lvl="1"/>
            <a:r>
              <a:rPr lang="en-US" altLang="en-US" smtClean="0">
                <a:latin typeface="Arial" charset="0"/>
                <a:cs typeface="Arial" charset="0"/>
              </a:rPr>
              <a:t>Once each phone number has been checked, walk through the array and for each bit which is </a:t>
            </a:r>
            <a:r>
              <a:rPr lang="en-US" altLang="en-US" smtClean="0">
                <a:latin typeface="Times New Roman" pitchFamily="18" charset="0"/>
                <a:cs typeface="Arial" charset="0"/>
              </a:rPr>
              <a:t>1</a:t>
            </a:r>
            <a:r>
              <a:rPr lang="en-US" altLang="en-US" smtClean="0">
                <a:latin typeface="Arial" charset="0"/>
                <a:cs typeface="Arial" charset="0"/>
              </a:rPr>
              <a:t>, record that number </a:t>
            </a:r>
          </a:p>
        </p:txBody>
      </p:sp>
      <p:sp>
        <p:nvSpPr>
          <p:cNvPr id="7172"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7.7.1</a:t>
            </a:r>
          </a:p>
        </p:txBody>
      </p:sp>
    </p:spTree>
    <p:extLst>
      <p:ext uri="{BB962C8B-B14F-4D97-AF65-F5344CB8AC3E}">
        <p14:creationId xmlns:p14="http://schemas.microsoft.com/office/powerpoint/2010/main" val="34726644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Title 1"/>
          <p:cNvSpPr>
            <a:spLocks noGrp="1"/>
          </p:cNvSpPr>
          <p:nvPr>
            <p:ph type="title"/>
          </p:nvPr>
        </p:nvSpPr>
        <p:spPr/>
        <p:txBody>
          <a:bodyPr/>
          <a:lstStyle/>
          <a:p>
            <a:r>
              <a:rPr lang="en-US" altLang="en-US" dirty="0" smtClean="0">
                <a:solidFill>
                  <a:srgbClr val="000000"/>
                </a:solidFill>
                <a:latin typeface="Arial" charset="0"/>
                <a:cs typeface="Arial" charset="0"/>
              </a:rPr>
              <a:t>Supporting example</a:t>
            </a:r>
            <a:endParaRPr lang="en-CA" altLang="en-US" dirty="0" smtClean="0">
              <a:latin typeface="Arial" charset="0"/>
              <a:cs typeface="Arial" charset="0"/>
            </a:endParaRPr>
          </a:p>
        </p:txBody>
      </p:sp>
      <p:sp>
        <p:nvSpPr>
          <p:cNvPr id="8195" name="Content Placeholder 2"/>
          <p:cNvSpPr>
            <a:spLocks noGrp="1"/>
          </p:cNvSpPr>
          <p:nvPr>
            <p:ph idx="1"/>
          </p:nvPr>
        </p:nvSpPr>
        <p:spPr/>
        <p:txBody>
          <a:bodyPr/>
          <a:lstStyle/>
          <a:p>
            <a:pPr>
              <a:buFont typeface="Arial" charset="0"/>
              <a:buNone/>
            </a:pPr>
            <a:r>
              <a:rPr lang="en-CA" altLang="en-US" smtClean="0">
                <a:latin typeface="Arial" charset="0"/>
                <a:cs typeface="Arial" charset="0"/>
              </a:rPr>
              <a:t>	For example, consider this</a:t>
            </a:r>
            <a:br>
              <a:rPr lang="en-CA" altLang="en-US" smtClean="0">
                <a:latin typeface="Arial" charset="0"/>
                <a:cs typeface="Arial" charset="0"/>
              </a:rPr>
            </a:br>
            <a:r>
              <a:rPr lang="en-CA" altLang="en-US" smtClean="0">
                <a:latin typeface="Arial" charset="0"/>
                <a:cs typeface="Arial" charset="0"/>
              </a:rPr>
              <a:t>section within the bit array</a:t>
            </a:r>
          </a:p>
        </p:txBody>
      </p:sp>
      <p:graphicFrame>
        <p:nvGraphicFramePr>
          <p:cNvPr id="4" name="Content Placeholder 3"/>
          <p:cNvGraphicFramePr>
            <a:graphicFrameLocks/>
          </p:cNvGraphicFramePr>
          <p:nvPr/>
        </p:nvGraphicFramePr>
        <p:xfrm>
          <a:off x="5497513" y="1600200"/>
          <a:ext cx="1019175" cy="4664069"/>
        </p:xfrm>
        <a:graphic>
          <a:graphicData uri="http://schemas.openxmlformats.org/drawingml/2006/table">
            <a:tbl>
              <a:tblPr firstRow="1" bandRow="1">
                <a:tableStyleId>{2D5ABB26-0587-4C30-8999-92F81FD0307C}</a:tableStyleId>
              </a:tblPr>
              <a:tblGrid>
                <a:gridCol w="730940"/>
                <a:gridCol w="288235"/>
              </a:tblGrid>
              <a:tr h="27435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200" dirty="0" smtClean="0"/>
                        <a:t>⋮ </a:t>
                      </a:r>
                    </a:p>
                  </a:txBody>
                  <a:tcPr marL="91505" marR="91505" marT="45726" marB="45726" anchor="ctr">
                    <a:lnR w="12700" cap="flat" cmpd="sng" algn="ctr">
                      <a:noFill/>
                      <a:prstDash val="solid"/>
                      <a:round/>
                      <a:headEnd type="none" w="med" len="med"/>
                      <a:tailEnd type="none" w="med" len="med"/>
                    </a:lnR>
                  </a:tcPr>
                </a:tc>
                <a:tc>
                  <a:txBody>
                    <a:bodyPr/>
                    <a:lstStyle/>
                    <a:p>
                      <a:pPr algn="ctr"/>
                      <a:r>
                        <a:rPr lang="en-CA" sz="1200" dirty="0"/>
                        <a:t>⋮ </a:t>
                      </a:r>
                    </a:p>
                  </a:txBody>
                  <a:tcPr marL="91505" marR="91505" marT="45726" marB="457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74357">
                <a:tc>
                  <a:txBody>
                    <a:bodyPr/>
                    <a:lstStyle/>
                    <a:p>
                      <a:pPr algn="ctr"/>
                      <a:r>
                        <a:rPr lang="en-CA" sz="1200" dirty="0" smtClean="0"/>
                        <a:t>6857548</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6857549</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6857550</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CA" sz="1200" dirty="0" smtClean="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6857551</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6857552</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6857553</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6857554</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6857555</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6857556</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6857557</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6857558</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6857559</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6857560</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6857561</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6857562</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a:t>
                      </a:r>
                      <a:endParaRPr lang="en-CA" sz="1200" dirty="0"/>
                    </a:p>
                  </a:txBody>
                  <a:tcPr marL="91505" marR="91505" marT="45726" marB="45726">
                    <a:lnR w="12700" cap="flat" cmpd="sng" algn="ctr">
                      <a:no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8249"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7.7.1</a:t>
            </a:r>
          </a:p>
        </p:txBody>
      </p:sp>
    </p:spTree>
    <p:extLst>
      <p:ext uri="{BB962C8B-B14F-4D97-AF65-F5344CB8AC3E}">
        <p14:creationId xmlns:p14="http://schemas.microsoft.com/office/powerpoint/2010/main" val="37474231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Title 1"/>
          <p:cNvSpPr>
            <a:spLocks noGrp="1"/>
          </p:cNvSpPr>
          <p:nvPr>
            <p:ph type="title"/>
          </p:nvPr>
        </p:nvSpPr>
        <p:spPr/>
        <p:txBody>
          <a:bodyPr/>
          <a:lstStyle/>
          <a:p>
            <a:r>
              <a:rPr lang="en-US" altLang="en-US" dirty="0" smtClean="0">
                <a:solidFill>
                  <a:srgbClr val="000000"/>
                </a:solidFill>
                <a:latin typeface="Arial" charset="0"/>
                <a:cs typeface="Arial" charset="0"/>
              </a:rPr>
              <a:t>Supporting example</a:t>
            </a:r>
            <a:endParaRPr lang="en-CA" altLang="en-US" dirty="0" smtClean="0">
              <a:latin typeface="Arial" charset="0"/>
              <a:cs typeface="Arial" charset="0"/>
            </a:endParaRPr>
          </a:p>
        </p:txBody>
      </p:sp>
      <p:sp>
        <p:nvSpPr>
          <p:cNvPr id="9219" name="Content Placeholder 2"/>
          <p:cNvSpPr>
            <a:spLocks noGrp="1"/>
          </p:cNvSpPr>
          <p:nvPr>
            <p:ph idx="1"/>
          </p:nvPr>
        </p:nvSpPr>
        <p:spPr/>
        <p:txBody>
          <a:bodyPr/>
          <a:lstStyle/>
          <a:p>
            <a:pPr>
              <a:buFont typeface="Arial" charset="0"/>
              <a:buNone/>
            </a:pPr>
            <a:r>
              <a:rPr lang="en-CA" altLang="en-US" smtClean="0">
                <a:latin typeface="Arial" charset="0"/>
                <a:cs typeface="Arial" charset="0"/>
              </a:rPr>
              <a:t>	For each phone number, set the</a:t>
            </a:r>
            <a:br>
              <a:rPr lang="en-CA" altLang="en-US" smtClean="0">
                <a:latin typeface="Arial" charset="0"/>
                <a:cs typeface="Arial" charset="0"/>
              </a:rPr>
            </a:br>
            <a:r>
              <a:rPr lang="en-CA" altLang="en-US" smtClean="0">
                <a:latin typeface="Arial" charset="0"/>
                <a:cs typeface="Arial" charset="0"/>
              </a:rPr>
              <a:t>corresponding bit</a:t>
            </a:r>
          </a:p>
          <a:p>
            <a:pPr lvl="1"/>
            <a:r>
              <a:rPr lang="en-CA" altLang="en-US" smtClean="0">
                <a:latin typeface="Arial" charset="0"/>
                <a:cs typeface="Arial" charset="0"/>
              </a:rPr>
              <a:t>For example, 685-7550 is a residential</a:t>
            </a:r>
            <a:br>
              <a:rPr lang="en-CA" altLang="en-US" smtClean="0">
                <a:latin typeface="Arial" charset="0"/>
                <a:cs typeface="Arial" charset="0"/>
              </a:rPr>
            </a:br>
            <a:r>
              <a:rPr lang="en-CA" altLang="en-US" smtClean="0">
                <a:latin typeface="Arial" charset="0"/>
                <a:cs typeface="Arial" charset="0"/>
              </a:rPr>
              <a:t>phone number</a:t>
            </a:r>
          </a:p>
        </p:txBody>
      </p:sp>
      <p:graphicFrame>
        <p:nvGraphicFramePr>
          <p:cNvPr id="5" name="Content Placeholder 3"/>
          <p:cNvGraphicFramePr>
            <a:graphicFrameLocks/>
          </p:cNvGraphicFramePr>
          <p:nvPr/>
        </p:nvGraphicFramePr>
        <p:xfrm>
          <a:off x="5497513" y="1600200"/>
          <a:ext cx="1019175" cy="4664069"/>
        </p:xfrm>
        <a:graphic>
          <a:graphicData uri="http://schemas.openxmlformats.org/drawingml/2006/table">
            <a:tbl>
              <a:tblPr firstRow="1" bandRow="1">
                <a:tableStyleId>{2D5ABB26-0587-4C30-8999-92F81FD0307C}</a:tableStyleId>
              </a:tblPr>
              <a:tblGrid>
                <a:gridCol w="730940"/>
                <a:gridCol w="288235"/>
              </a:tblGrid>
              <a:tr h="27435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200" dirty="0" smtClean="0"/>
                        <a:t>⋮ </a:t>
                      </a:r>
                    </a:p>
                  </a:txBody>
                  <a:tcPr marL="91505" marR="91505" marT="45726" marB="45726" anchor="ctr">
                    <a:lnR w="12700" cap="flat" cmpd="sng" algn="ctr">
                      <a:noFill/>
                      <a:prstDash val="solid"/>
                      <a:round/>
                      <a:headEnd type="none" w="med" len="med"/>
                      <a:tailEnd type="none" w="med" len="med"/>
                    </a:lnR>
                  </a:tcPr>
                </a:tc>
                <a:tc>
                  <a:txBody>
                    <a:bodyPr/>
                    <a:lstStyle/>
                    <a:p>
                      <a:pPr algn="ctr"/>
                      <a:r>
                        <a:rPr lang="en-CA" sz="1200" dirty="0"/>
                        <a:t>⋮ </a:t>
                      </a:r>
                    </a:p>
                  </a:txBody>
                  <a:tcPr marL="91505" marR="91505" marT="45726" marB="457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74357">
                <a:tc>
                  <a:txBody>
                    <a:bodyPr/>
                    <a:lstStyle/>
                    <a:p>
                      <a:pPr algn="ctr"/>
                      <a:r>
                        <a:rPr lang="en-CA" sz="1200" dirty="0" smtClean="0"/>
                        <a:t>6857548</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6857549</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6857550</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CA" sz="1200" dirty="0" smtClean="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6857551</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6857552</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6857553</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6857554</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6857555</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6857556</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6857557</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6857558</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6857559</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6857560</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6857561</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6857562</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a:t>
                      </a:r>
                      <a:endParaRPr lang="en-CA" sz="1200" dirty="0"/>
                    </a:p>
                  </a:txBody>
                  <a:tcPr marL="91505" marR="91505" marT="45726" marB="45726">
                    <a:lnR w="12700" cap="flat" cmpd="sng" algn="ctr">
                      <a:no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9273"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7.7.1</a:t>
            </a:r>
          </a:p>
        </p:txBody>
      </p:sp>
    </p:spTree>
    <p:extLst>
      <p:ext uri="{BB962C8B-B14F-4D97-AF65-F5344CB8AC3E}">
        <p14:creationId xmlns:p14="http://schemas.microsoft.com/office/powerpoint/2010/main" val="16158131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Title 1"/>
          <p:cNvSpPr>
            <a:spLocks noGrp="1"/>
          </p:cNvSpPr>
          <p:nvPr>
            <p:ph type="title"/>
          </p:nvPr>
        </p:nvSpPr>
        <p:spPr/>
        <p:txBody>
          <a:bodyPr/>
          <a:lstStyle/>
          <a:p>
            <a:r>
              <a:rPr lang="en-US" altLang="en-US" dirty="0" smtClean="0">
                <a:solidFill>
                  <a:srgbClr val="000000"/>
                </a:solidFill>
                <a:latin typeface="Arial" charset="0"/>
                <a:cs typeface="Arial" charset="0"/>
              </a:rPr>
              <a:t>Supporting example</a:t>
            </a:r>
            <a:endParaRPr lang="en-CA" altLang="en-US" dirty="0" smtClean="0">
              <a:latin typeface="Arial" charset="0"/>
              <a:cs typeface="Arial" charset="0"/>
            </a:endParaRPr>
          </a:p>
        </p:txBody>
      </p:sp>
      <p:sp>
        <p:nvSpPr>
          <p:cNvPr id="10243" name="Content Placeholder 2"/>
          <p:cNvSpPr>
            <a:spLocks noGrp="1"/>
          </p:cNvSpPr>
          <p:nvPr>
            <p:ph idx="1"/>
          </p:nvPr>
        </p:nvSpPr>
        <p:spPr/>
        <p:txBody>
          <a:bodyPr/>
          <a:lstStyle/>
          <a:p>
            <a:pPr>
              <a:buFont typeface="Arial" charset="0"/>
              <a:buNone/>
            </a:pPr>
            <a:r>
              <a:rPr lang="en-CA" altLang="en-US" smtClean="0">
                <a:latin typeface="Arial" charset="0"/>
                <a:cs typeface="Arial" charset="0"/>
              </a:rPr>
              <a:t>	For each phone number, set the</a:t>
            </a:r>
            <a:br>
              <a:rPr lang="en-CA" altLang="en-US" smtClean="0">
                <a:latin typeface="Arial" charset="0"/>
                <a:cs typeface="Arial" charset="0"/>
              </a:rPr>
            </a:br>
            <a:r>
              <a:rPr lang="en-CA" altLang="en-US" smtClean="0">
                <a:latin typeface="Arial" charset="0"/>
                <a:cs typeface="Arial" charset="0"/>
              </a:rPr>
              <a:t>corresponding bit</a:t>
            </a:r>
          </a:p>
          <a:p>
            <a:pPr lvl="1"/>
            <a:r>
              <a:rPr lang="en-CA" altLang="en-US" smtClean="0">
                <a:latin typeface="Arial" charset="0"/>
                <a:cs typeface="Arial" charset="0"/>
              </a:rPr>
              <a:t>For example, 685-7550 is a residential</a:t>
            </a:r>
            <a:br>
              <a:rPr lang="en-CA" altLang="en-US" smtClean="0">
                <a:latin typeface="Arial" charset="0"/>
                <a:cs typeface="Arial" charset="0"/>
              </a:rPr>
            </a:br>
            <a:r>
              <a:rPr lang="en-CA" altLang="en-US" smtClean="0">
                <a:latin typeface="Arial" charset="0"/>
                <a:cs typeface="Arial" charset="0"/>
              </a:rPr>
              <a:t>phone number</a:t>
            </a:r>
          </a:p>
        </p:txBody>
      </p:sp>
      <p:graphicFrame>
        <p:nvGraphicFramePr>
          <p:cNvPr id="5" name="Content Placeholder 3"/>
          <p:cNvGraphicFramePr>
            <a:graphicFrameLocks/>
          </p:cNvGraphicFramePr>
          <p:nvPr/>
        </p:nvGraphicFramePr>
        <p:xfrm>
          <a:off x="5497513" y="1600200"/>
          <a:ext cx="1019175" cy="4664069"/>
        </p:xfrm>
        <a:graphic>
          <a:graphicData uri="http://schemas.openxmlformats.org/drawingml/2006/table">
            <a:tbl>
              <a:tblPr firstRow="1" bandRow="1">
                <a:tableStyleId>{2D5ABB26-0587-4C30-8999-92F81FD0307C}</a:tableStyleId>
              </a:tblPr>
              <a:tblGrid>
                <a:gridCol w="730940"/>
                <a:gridCol w="288235"/>
              </a:tblGrid>
              <a:tr h="27435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200" dirty="0" smtClean="0"/>
                        <a:t>⋮ </a:t>
                      </a:r>
                    </a:p>
                  </a:txBody>
                  <a:tcPr marL="91505" marR="91505" marT="45726" marB="45726" anchor="ctr">
                    <a:lnR w="12700" cap="flat" cmpd="sng" algn="ctr">
                      <a:noFill/>
                      <a:prstDash val="solid"/>
                      <a:round/>
                      <a:headEnd type="none" w="med" len="med"/>
                      <a:tailEnd type="none" w="med" len="med"/>
                    </a:lnR>
                  </a:tcPr>
                </a:tc>
                <a:tc>
                  <a:txBody>
                    <a:bodyPr/>
                    <a:lstStyle/>
                    <a:p>
                      <a:pPr algn="ctr"/>
                      <a:r>
                        <a:rPr lang="en-CA" sz="1200" dirty="0"/>
                        <a:t>⋮ </a:t>
                      </a:r>
                    </a:p>
                  </a:txBody>
                  <a:tcPr marL="91505" marR="91505" marT="45726" marB="457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74357">
                <a:tc>
                  <a:txBody>
                    <a:bodyPr/>
                    <a:lstStyle/>
                    <a:p>
                      <a:pPr algn="ctr"/>
                      <a:r>
                        <a:rPr lang="en-CA" sz="1200" dirty="0" smtClean="0"/>
                        <a:t>6857548</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6857549</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6857550</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200" dirty="0" smtClean="0">
                          <a:solidFill>
                            <a:srgbClr val="00B0F0"/>
                          </a:solidFill>
                        </a:rPr>
                        <a:t>✔</a:t>
                      </a:r>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6857551</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6857552</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6857553</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6857554</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6857555</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6857556</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6857557</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6857558</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6857559</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6857560</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6857561</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6857562</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a:t>
                      </a:r>
                      <a:endParaRPr lang="en-CA" sz="1200" dirty="0"/>
                    </a:p>
                  </a:txBody>
                  <a:tcPr marL="91505" marR="91505" marT="45726" marB="45726">
                    <a:lnR w="12700" cap="flat" cmpd="sng" algn="ctr">
                      <a:no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10297"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7.7.1</a:t>
            </a:r>
          </a:p>
        </p:txBody>
      </p:sp>
    </p:spTree>
    <p:extLst>
      <p:ext uri="{BB962C8B-B14F-4D97-AF65-F5344CB8AC3E}">
        <p14:creationId xmlns:p14="http://schemas.microsoft.com/office/powerpoint/2010/main" val="8713813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altLang="en-US" dirty="0" smtClean="0">
                <a:solidFill>
                  <a:srgbClr val="000000"/>
                </a:solidFill>
                <a:latin typeface="Arial" charset="0"/>
                <a:cs typeface="Arial" charset="0"/>
              </a:rPr>
              <a:t>Supporting example</a:t>
            </a:r>
            <a:endParaRPr lang="en-CA" altLang="en-US" dirty="0" smtClean="0">
              <a:latin typeface="Arial" charset="0"/>
              <a:cs typeface="Arial" charset="0"/>
            </a:endParaRPr>
          </a:p>
        </p:txBody>
      </p:sp>
      <p:sp>
        <p:nvSpPr>
          <p:cNvPr id="11267" name="Content Placeholder 2"/>
          <p:cNvSpPr>
            <a:spLocks noGrp="1"/>
          </p:cNvSpPr>
          <p:nvPr>
            <p:ph idx="1"/>
          </p:nvPr>
        </p:nvSpPr>
        <p:spPr/>
        <p:txBody>
          <a:bodyPr/>
          <a:lstStyle/>
          <a:p>
            <a:pPr>
              <a:buFont typeface="Arial" charset="0"/>
              <a:buNone/>
            </a:pPr>
            <a:r>
              <a:rPr lang="en-CA" altLang="en-US" smtClean="0">
                <a:latin typeface="Arial" charset="0"/>
                <a:cs typeface="Arial" charset="0"/>
              </a:rPr>
              <a:t>	At the end, we just take all the numbers</a:t>
            </a:r>
            <a:br>
              <a:rPr lang="en-CA" altLang="en-US" smtClean="0">
                <a:latin typeface="Arial" charset="0"/>
                <a:cs typeface="Arial" charset="0"/>
              </a:rPr>
            </a:br>
            <a:r>
              <a:rPr lang="en-CA" altLang="en-US" smtClean="0">
                <a:latin typeface="Arial" charset="0"/>
                <a:cs typeface="Arial" charset="0"/>
              </a:rPr>
              <a:t>out that were checked:</a:t>
            </a:r>
          </a:p>
          <a:p>
            <a:pPr>
              <a:buFont typeface="Arial" charset="0"/>
              <a:buNone/>
            </a:pPr>
            <a:endParaRPr lang="en-CA" altLang="en-US" smtClean="0">
              <a:latin typeface="Arial" charset="0"/>
              <a:cs typeface="Arial" charset="0"/>
            </a:endParaRPr>
          </a:p>
          <a:p>
            <a:pPr>
              <a:buFont typeface="Arial" charset="0"/>
              <a:buNone/>
            </a:pPr>
            <a:r>
              <a:rPr lang="en-CA" altLang="en-US" smtClean="0">
                <a:latin typeface="Times New Roman" pitchFamily="18" charset="0"/>
                <a:cs typeface="Times New Roman" pitchFamily="18" charset="0"/>
              </a:rPr>
              <a:t>…</a:t>
            </a:r>
            <a:r>
              <a:rPr lang="en-CA" altLang="en-US" smtClean="0">
                <a:latin typeface="Arial" charset="0"/>
                <a:cs typeface="Arial" charset="0"/>
              </a:rPr>
              <a:t>,	685-7548, 685-7549, 685-7550,</a:t>
            </a:r>
          </a:p>
          <a:p>
            <a:pPr>
              <a:buFont typeface="Arial" charset="0"/>
              <a:buNone/>
            </a:pPr>
            <a:r>
              <a:rPr lang="en-CA" altLang="en-US" smtClean="0">
                <a:latin typeface="Arial" charset="0"/>
                <a:cs typeface="Arial" charset="0"/>
              </a:rPr>
              <a:t>	685-7553, 685-7555, 685-7558,</a:t>
            </a:r>
          </a:p>
          <a:p>
            <a:pPr>
              <a:buFont typeface="Arial" charset="0"/>
              <a:buNone/>
            </a:pPr>
            <a:r>
              <a:rPr lang="en-CA" altLang="en-US" smtClean="0">
                <a:latin typeface="Arial" charset="0"/>
                <a:cs typeface="Arial" charset="0"/>
              </a:rPr>
              <a:t>	685-7561, 685-5762, </a:t>
            </a:r>
            <a:r>
              <a:rPr lang="en-CA" altLang="en-US" smtClean="0">
                <a:latin typeface="Times New Roman" pitchFamily="18" charset="0"/>
                <a:cs typeface="Times New Roman" pitchFamily="18" charset="0"/>
              </a:rPr>
              <a:t>…</a:t>
            </a:r>
          </a:p>
        </p:txBody>
      </p:sp>
      <p:graphicFrame>
        <p:nvGraphicFramePr>
          <p:cNvPr id="4" name="Content Placeholder 3"/>
          <p:cNvGraphicFramePr>
            <a:graphicFrameLocks/>
          </p:cNvGraphicFramePr>
          <p:nvPr/>
        </p:nvGraphicFramePr>
        <p:xfrm>
          <a:off x="5497513" y="1600200"/>
          <a:ext cx="1019175" cy="4664069"/>
        </p:xfrm>
        <a:graphic>
          <a:graphicData uri="http://schemas.openxmlformats.org/drawingml/2006/table">
            <a:tbl>
              <a:tblPr firstRow="1" bandRow="1">
                <a:tableStyleId>{2D5ABB26-0587-4C30-8999-92F81FD0307C}</a:tableStyleId>
              </a:tblPr>
              <a:tblGrid>
                <a:gridCol w="730940"/>
                <a:gridCol w="288235"/>
              </a:tblGrid>
              <a:tr h="27435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200" dirty="0" smtClean="0"/>
                        <a:t>⋮ </a:t>
                      </a:r>
                    </a:p>
                  </a:txBody>
                  <a:tcPr marL="91505" marR="91505" marT="45726" marB="45726" anchor="ctr">
                    <a:lnR w="12700" cap="flat" cmpd="sng" algn="ctr">
                      <a:noFill/>
                      <a:prstDash val="solid"/>
                      <a:round/>
                      <a:headEnd type="none" w="med" len="med"/>
                      <a:tailEnd type="none" w="med" len="med"/>
                    </a:lnR>
                  </a:tcPr>
                </a:tc>
                <a:tc>
                  <a:txBody>
                    <a:bodyPr/>
                    <a:lstStyle/>
                    <a:p>
                      <a:pPr algn="ctr"/>
                      <a:r>
                        <a:rPr lang="en-CA" sz="1200" dirty="0"/>
                        <a:t>⋮ </a:t>
                      </a:r>
                    </a:p>
                  </a:txBody>
                  <a:tcPr marL="91505" marR="91505" marT="45726" marB="45726"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r>
              <a:tr h="274357">
                <a:tc>
                  <a:txBody>
                    <a:bodyPr/>
                    <a:lstStyle/>
                    <a:p>
                      <a:pPr algn="ctr"/>
                      <a:r>
                        <a:rPr lang="en-CA" sz="1200" dirty="0" smtClean="0"/>
                        <a:t>6857548</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6857549</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6857550</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CA" sz="1200" dirty="0" smtClean="0"/>
                        <a:t>✔</a:t>
                      </a:r>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6857551</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6857552</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6857553</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6857554</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6857555</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6857556</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6857557</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6857558</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6857559</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6857560</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6857561</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6857562</a:t>
                      </a:r>
                      <a:endParaRPr lang="en-CA" sz="1200" dirty="0"/>
                    </a:p>
                  </a:txBody>
                  <a:tcPr marL="91505" marR="91505" marT="45726" marB="45726">
                    <a:lnR w="12700" cap="flat" cmpd="sng" algn="ctr">
                      <a:solidFill>
                        <a:schemeClr val="tx1"/>
                      </a:solid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74357">
                <a:tc>
                  <a:txBody>
                    <a:bodyPr/>
                    <a:lstStyle/>
                    <a:p>
                      <a:pPr algn="ctr"/>
                      <a:r>
                        <a:rPr lang="en-CA" sz="1200" dirty="0" smtClean="0"/>
                        <a:t>⋮</a:t>
                      </a:r>
                      <a:endParaRPr lang="en-CA" sz="1200" dirty="0"/>
                    </a:p>
                  </a:txBody>
                  <a:tcPr marL="91505" marR="91505" marT="45726" marB="45726">
                    <a:lnR w="12700" cap="flat" cmpd="sng" algn="ctr">
                      <a:noFill/>
                      <a:prstDash val="solid"/>
                      <a:round/>
                      <a:headEnd type="none" w="med" len="med"/>
                      <a:tailEnd type="none" w="med" len="med"/>
                    </a:lnR>
                  </a:tcPr>
                </a:tc>
                <a:tc>
                  <a:txBody>
                    <a:bodyPr/>
                    <a:lstStyle/>
                    <a:p>
                      <a:pPr algn="ctr"/>
                      <a:r>
                        <a:rPr lang="en-CA" sz="1200" dirty="0" smtClean="0"/>
                        <a:t>⋮</a:t>
                      </a:r>
                      <a:endParaRPr lang="en-CA" sz="1200" dirty="0"/>
                    </a:p>
                  </a:txBody>
                  <a:tcPr marL="91505" marR="91505" marT="45726" marB="45726">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11321"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7.7.1</a:t>
            </a:r>
          </a:p>
        </p:txBody>
      </p:sp>
    </p:spTree>
    <p:extLst>
      <p:ext uri="{BB962C8B-B14F-4D97-AF65-F5344CB8AC3E}">
        <p14:creationId xmlns:p14="http://schemas.microsoft.com/office/powerpoint/2010/main" val="360685914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r>
              <a:rPr lang="en-US" altLang="en-US" dirty="0" smtClean="0">
                <a:solidFill>
                  <a:srgbClr val="000000"/>
                </a:solidFill>
                <a:latin typeface="Arial" charset="0"/>
                <a:cs typeface="Arial" charset="0"/>
              </a:rPr>
              <a:t>Supporting example</a:t>
            </a:r>
            <a:endParaRPr lang="en-US" altLang="en-US" sz="4000" dirty="0" smtClean="0">
              <a:latin typeface="Arial" charset="0"/>
              <a:cs typeface="Arial" charset="0"/>
            </a:endParaRPr>
          </a:p>
        </p:txBody>
      </p:sp>
      <p:sp>
        <p:nvSpPr>
          <p:cNvPr id="12291" name="Rectangle 3"/>
          <p:cNvSpPr>
            <a:spLocks noGrp="1" noChangeArrowheads="1"/>
          </p:cNvSpPr>
          <p:nvPr>
            <p:ph type="body" idx="1"/>
          </p:nvPr>
        </p:nvSpPr>
        <p:spPr/>
        <p:txBody>
          <a:bodyPr/>
          <a:lstStyle/>
          <a:p>
            <a:pPr>
              <a:buFont typeface="Arial" charset="0"/>
              <a:buNone/>
            </a:pPr>
            <a:r>
              <a:rPr lang="en-US" altLang="en-US" smtClean="0">
                <a:latin typeface="Arial" charset="0"/>
                <a:cs typeface="Arial" charset="0"/>
              </a:rPr>
              <a:t>	In this example, the number of phone numbers (</a:t>
            </a:r>
            <a:r>
              <a:rPr lang="en-US" altLang="en-US" smtClean="0">
                <a:latin typeface="Times New Roman" pitchFamily="18" charset="0"/>
                <a:cs typeface="Arial" charset="0"/>
              </a:rPr>
              <a:t>4 000 000</a:t>
            </a:r>
            <a:r>
              <a:rPr lang="en-US" altLang="en-US" smtClean="0">
                <a:latin typeface="Arial" charset="0"/>
                <a:cs typeface="Arial" charset="0"/>
              </a:rPr>
              <a:t>) is comparable to the size of the array (</a:t>
            </a:r>
            <a:r>
              <a:rPr lang="en-US" altLang="en-US" smtClean="0">
                <a:latin typeface="Symbol" pitchFamily="18" charset="2"/>
                <a:cs typeface="Arial" charset="0"/>
              </a:rPr>
              <a:t>10 000 000</a:t>
            </a:r>
            <a:r>
              <a:rPr lang="en-US" altLang="en-US" smtClean="0">
                <a:latin typeface="Arial" charset="0"/>
                <a:cs typeface="Arial" charset="0"/>
              </a:rPr>
              <a:t>)</a:t>
            </a:r>
          </a:p>
          <a:p>
            <a:pPr>
              <a:buFont typeface="Arial" charset="0"/>
              <a:buNone/>
            </a:pPr>
            <a:endParaRPr lang="en-US" altLang="en-US" smtClean="0">
              <a:latin typeface="Arial" charset="0"/>
              <a:cs typeface="Arial" charset="0"/>
            </a:endParaRPr>
          </a:p>
          <a:p>
            <a:pPr>
              <a:buFont typeface="Arial" charset="0"/>
              <a:buNone/>
            </a:pPr>
            <a:r>
              <a:rPr lang="en-US" altLang="en-US" smtClean="0">
                <a:latin typeface="Arial" charset="0"/>
                <a:cs typeface="Arial" charset="0"/>
              </a:rPr>
              <a:t>	The run time of such an algorithm is </a:t>
            </a:r>
            <a:r>
              <a:rPr lang="en-US" altLang="en-US" smtClean="0">
                <a:latin typeface="Symbol" pitchFamily="18" charset="2"/>
                <a:cs typeface="Arial" charset="0"/>
              </a:rPr>
              <a:t>Q</a:t>
            </a:r>
            <a:r>
              <a:rPr lang="en-US" altLang="en-US" smtClean="0">
                <a:latin typeface="Times New Roman" pitchFamily="18" charset="0"/>
                <a:cs typeface="Arial" charset="0"/>
              </a:rPr>
              <a:t>(</a:t>
            </a:r>
            <a:r>
              <a:rPr lang="en-US" altLang="en-US" i="1" smtClean="0">
                <a:latin typeface="Times New Roman" pitchFamily="18" charset="0"/>
                <a:cs typeface="Arial" charset="0"/>
              </a:rPr>
              <a:t>n</a:t>
            </a:r>
            <a:r>
              <a:rPr lang="en-US" altLang="en-US" smtClean="0">
                <a:latin typeface="Times New Roman" pitchFamily="18" charset="0"/>
                <a:cs typeface="Arial" charset="0"/>
              </a:rPr>
              <a:t>)</a:t>
            </a:r>
            <a:r>
              <a:rPr lang="en-US" altLang="en-US" smtClean="0">
                <a:latin typeface="Arial" charset="0"/>
                <a:cs typeface="Arial" charset="0"/>
              </a:rPr>
              <a:t>:</a:t>
            </a:r>
          </a:p>
          <a:p>
            <a:pPr lvl="1"/>
            <a:r>
              <a:rPr lang="en-US" altLang="en-US" smtClean="0">
                <a:latin typeface="Arial" charset="0"/>
                <a:cs typeface="Arial" charset="0"/>
              </a:rPr>
              <a:t>we make one pass through the data,</a:t>
            </a:r>
          </a:p>
          <a:p>
            <a:pPr lvl="1"/>
            <a:r>
              <a:rPr lang="en-US" altLang="en-US" smtClean="0">
                <a:latin typeface="Arial" charset="0"/>
                <a:cs typeface="Arial" charset="0"/>
              </a:rPr>
              <a:t>we make one pass through the array and extract the phone numbers which are true</a:t>
            </a:r>
          </a:p>
        </p:txBody>
      </p:sp>
      <p:sp>
        <p:nvSpPr>
          <p:cNvPr id="12292" name="TextBox 6"/>
          <p:cNvSpPr txBox="1">
            <a:spLocks noChangeArrowheads="1"/>
          </p:cNvSpPr>
          <p:nvPr/>
        </p:nvSpPr>
        <p:spPr bwMode="auto">
          <a:xfrm>
            <a:off x="179388" y="188913"/>
            <a:ext cx="6969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eaLnBrk="1" hangingPunct="1"/>
            <a:r>
              <a:rPr lang="en-CA" altLang="en-US"/>
              <a:t>7.7.1</a:t>
            </a:r>
          </a:p>
        </p:txBody>
      </p:sp>
    </p:spTree>
    <p:extLst>
      <p:ext uri="{BB962C8B-B14F-4D97-AF65-F5344CB8AC3E}">
        <p14:creationId xmlns:p14="http://schemas.microsoft.com/office/powerpoint/2010/main" val="2233452882"/>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14246</TotalTime>
  <Words>198</Words>
  <Application>Microsoft Office PowerPoint</Application>
  <PresentationFormat>On-screen Show (4:3)</PresentationFormat>
  <Paragraphs>267</Paragraphs>
  <Slides>22</Slides>
  <Notes>18</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Custom Design</vt:lpstr>
      <vt:lpstr>PowerPoint Presentation</vt:lpstr>
      <vt:lpstr>Outline</vt:lpstr>
      <vt:lpstr>Supporting example</vt:lpstr>
      <vt:lpstr>Supporting example</vt:lpstr>
      <vt:lpstr>Supporting example</vt:lpstr>
      <vt:lpstr>Supporting example</vt:lpstr>
      <vt:lpstr>Supporting example</vt:lpstr>
      <vt:lpstr>Supporting example</vt:lpstr>
      <vt:lpstr>Supporting example</vt:lpstr>
      <vt:lpstr>Algorithm</vt:lpstr>
      <vt:lpstr>Example</vt:lpstr>
      <vt:lpstr>Example</vt:lpstr>
      <vt:lpstr>Analysis</vt:lpstr>
      <vt:lpstr>Counting sort</vt:lpstr>
      <vt:lpstr>Example</vt:lpstr>
      <vt:lpstr>Example</vt:lpstr>
      <vt:lpstr>Example</vt:lpstr>
      <vt:lpstr>Example</vt:lpstr>
      <vt:lpstr>Run-time summary</vt:lpstr>
      <vt:lpstr>Run-time summary</vt:lpstr>
      <vt:lpstr>Summary</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ECE 250 Algorithms and Data Structures</dc:title>
  <dc:creator>dwharder</dc:creator>
  <cp:lastModifiedBy>Douglas Wilhelm Harder</cp:lastModifiedBy>
  <cp:revision>1137</cp:revision>
  <dcterms:created xsi:type="dcterms:W3CDTF">2009-09-11T23:00:44Z</dcterms:created>
  <dcterms:modified xsi:type="dcterms:W3CDTF">2014-03-03T19:14:57Z</dcterms:modified>
</cp:coreProperties>
</file>

<file path=docProps/thumbnail.jpeg>
</file>